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49" r:id="rId6"/>
    <p:sldId id="351" r:id="rId7"/>
    <p:sldId id="300" r:id="rId8"/>
    <p:sldId id="310" r:id="rId9"/>
    <p:sldId id="304" r:id="rId10"/>
    <p:sldId id="352" r:id="rId11"/>
    <p:sldId id="359" r:id="rId12"/>
    <p:sldId id="360" r:id="rId13"/>
    <p:sldId id="297" r:id="rId14"/>
    <p:sldId id="298" r:id="rId15"/>
    <p:sldId id="362" r:id="rId16"/>
    <p:sldId id="302" r:id="rId17"/>
    <p:sldId id="355" r:id="rId18"/>
    <p:sldId id="357" r:id="rId19"/>
    <p:sldId id="365" r:id="rId20"/>
    <p:sldId id="364" r:id="rId21"/>
    <p:sldId id="312" r:id="rId22"/>
    <p:sldId id="295" r:id="rId23"/>
    <p:sldId id="356" r:id="rId24"/>
    <p:sldId id="366" r:id="rId25"/>
    <p:sldId id="313" r:id="rId26"/>
    <p:sldId id="367" r:id="rId27"/>
    <p:sldId id="314" r:id="rId28"/>
    <p:sldId id="368" r:id="rId29"/>
    <p:sldId id="345" r:id="rId30"/>
    <p:sldId id="369" r:id="rId31"/>
    <p:sldId id="346" r:id="rId32"/>
    <p:sldId id="370" r:id="rId33"/>
    <p:sldId id="347" r:id="rId34"/>
    <p:sldId id="338" r:id="rId35"/>
    <p:sldId id="323" r:id="rId36"/>
    <p:sldId id="333" r:id="rId37"/>
    <p:sldId id="330" r:id="rId3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9D39"/>
    <a:srgbClr val="DFC52A"/>
    <a:srgbClr val="706B5A"/>
    <a:srgbClr val="D8D4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Temen slo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728"/>
  </p:normalViewPr>
  <p:slideViewPr>
    <p:cSldViewPr snapToGrid="0">
      <p:cViewPr varScale="1">
        <p:scale>
          <a:sx n="105" d="100"/>
          <a:sy n="105" d="100"/>
        </p:scale>
        <p:origin x="834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Kričej" userId="bad5d2c8-2028-46f3-a252-01def821c492" providerId="ADAL" clId="{874DC387-AF60-4891-A4DF-5CF156E950B8}"/>
    <pc:docChg chg="modSld">
      <pc:chgData name="Maja Kričej" userId="bad5d2c8-2028-46f3-a252-01def821c492" providerId="ADAL" clId="{874DC387-AF60-4891-A4DF-5CF156E950B8}" dt="2026-02-10T07:57:16.784" v="13" actId="20577"/>
      <pc:docMkLst>
        <pc:docMk/>
      </pc:docMkLst>
      <pc:sldChg chg="modSp mod">
        <pc:chgData name="Maja Kričej" userId="bad5d2c8-2028-46f3-a252-01def821c492" providerId="ADAL" clId="{874DC387-AF60-4891-A4DF-5CF156E950B8}" dt="2026-02-10T07:57:16.784" v="13" actId="20577"/>
        <pc:sldMkLst>
          <pc:docMk/>
          <pc:sldMk cId="2721927541" sldId="365"/>
        </pc:sldMkLst>
        <pc:spChg chg="mod">
          <ac:chgData name="Maja Kričej" userId="bad5d2c8-2028-46f3-a252-01def821c492" providerId="ADAL" clId="{874DC387-AF60-4891-A4DF-5CF156E950B8}" dt="2026-02-10T07:57:16.784" v="13" actId="20577"/>
          <ac:spMkLst>
            <pc:docMk/>
            <pc:sldMk cId="2721927541" sldId="365"/>
            <ac:spMk id="9" creationId="{9FA6C2EB-1819-629E-C3C5-35ACFC59E8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1C66BB-FB59-8B59-4FE0-814C1A187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D0E74A3-AD06-7552-ADAC-1A993221E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785D9F5-0BCD-9C56-0C21-CCD56B64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6" y="6356350"/>
            <a:ext cx="1486989" cy="365125"/>
          </a:xfrm>
          <a:prstGeom prst="rect">
            <a:avLst/>
          </a:prstGeom>
        </p:spPr>
        <p:txBody>
          <a:bodyPr/>
          <a:lstStyle/>
          <a:p>
            <a:fld id="{CAAA52C0-8825-4255-9F11-50FED771AEB7}" type="datetimeFigureOut">
              <a:rPr lang="sl-SI" smtClean="0"/>
              <a:t>10. 02. 2026</a:t>
            </a:fld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BE2B1B8-75B9-EEDD-A0CC-A024524A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137" y="6356350"/>
            <a:ext cx="764177" cy="365125"/>
          </a:xfrm>
          <a:prstGeom prst="rect">
            <a:avLst/>
          </a:prstGeom>
        </p:spPr>
        <p:txBody>
          <a:bodyPr/>
          <a:lstStyle/>
          <a:p>
            <a:fld id="{4E0F57AF-9D20-4E6A-ACCC-455488FDC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14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804C26-F6BF-EAF5-4BF8-7330CDE7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C7CC8A2-058A-FB42-E0ED-1F7650239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3">
            <a:extLst>
              <a:ext uri="{FF2B5EF4-FFF2-40B4-BE49-F238E27FC236}">
                <a16:creationId xmlns:a16="http://schemas.microsoft.com/office/drawing/2014/main" id="{6B4AFC4E-7B9F-7AAC-6E45-AB52D028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6" y="6356350"/>
            <a:ext cx="1486989" cy="365125"/>
          </a:xfrm>
          <a:prstGeom prst="rect">
            <a:avLst/>
          </a:prstGeom>
        </p:spPr>
        <p:txBody>
          <a:bodyPr/>
          <a:lstStyle/>
          <a:p>
            <a:fld id="{CAAA52C0-8825-4255-9F11-50FED771AEB7}" type="datetimeFigureOut">
              <a:rPr lang="sl-SI" smtClean="0"/>
              <a:t>10. 02. 2026</a:t>
            </a:fld>
            <a:endParaRPr lang="sl-SI"/>
          </a:p>
        </p:txBody>
      </p:sp>
      <p:sp>
        <p:nvSpPr>
          <p:cNvPr id="8" name="Označba mesta številke diapozitiva 5">
            <a:extLst>
              <a:ext uri="{FF2B5EF4-FFF2-40B4-BE49-F238E27FC236}">
                <a16:creationId xmlns:a16="http://schemas.microsoft.com/office/drawing/2014/main" id="{434DD758-3934-F621-E74E-31F6F7BB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137" y="6356350"/>
            <a:ext cx="764177" cy="365125"/>
          </a:xfrm>
          <a:prstGeom prst="rect">
            <a:avLst/>
          </a:prstGeom>
        </p:spPr>
        <p:txBody>
          <a:bodyPr/>
          <a:lstStyle/>
          <a:p>
            <a:fld id="{4E0F57AF-9D20-4E6A-ACCC-455488FDC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589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403AF11-83A4-48FE-FB51-F0C57F206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D15DC1F-A52D-1E81-3B7A-69CE2F2D5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3">
            <a:extLst>
              <a:ext uri="{FF2B5EF4-FFF2-40B4-BE49-F238E27FC236}">
                <a16:creationId xmlns:a16="http://schemas.microsoft.com/office/drawing/2014/main" id="{EC8193D7-6F43-86DF-228C-E00ED598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6" y="6356350"/>
            <a:ext cx="1486989" cy="365125"/>
          </a:xfrm>
          <a:prstGeom prst="rect">
            <a:avLst/>
          </a:prstGeom>
        </p:spPr>
        <p:txBody>
          <a:bodyPr/>
          <a:lstStyle/>
          <a:p>
            <a:fld id="{CAAA52C0-8825-4255-9F11-50FED771AEB7}" type="datetimeFigureOut">
              <a:rPr lang="sl-SI" smtClean="0"/>
              <a:t>10. 02. 2026</a:t>
            </a:fld>
            <a:endParaRPr lang="sl-SI"/>
          </a:p>
        </p:txBody>
      </p:sp>
      <p:sp>
        <p:nvSpPr>
          <p:cNvPr id="8" name="Označba mesta številke diapozitiva 5">
            <a:extLst>
              <a:ext uri="{FF2B5EF4-FFF2-40B4-BE49-F238E27FC236}">
                <a16:creationId xmlns:a16="http://schemas.microsoft.com/office/drawing/2014/main" id="{74D7C5B9-FE88-6A2D-B913-162D9B84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137" y="6356350"/>
            <a:ext cx="764177" cy="365125"/>
          </a:xfrm>
          <a:prstGeom prst="rect">
            <a:avLst/>
          </a:prstGeom>
        </p:spPr>
        <p:txBody>
          <a:bodyPr/>
          <a:lstStyle/>
          <a:p>
            <a:fld id="{4E0F57AF-9D20-4E6A-ACCC-455488FDC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995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2F0186-D3DB-19BA-EB99-642D56ED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FDA5CA-0ED6-85C2-F488-51A1EF10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3">
            <a:extLst>
              <a:ext uri="{FF2B5EF4-FFF2-40B4-BE49-F238E27FC236}">
                <a16:creationId xmlns:a16="http://schemas.microsoft.com/office/drawing/2014/main" id="{60232C8E-5B97-7B69-98AD-696FFE18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6" y="6356350"/>
            <a:ext cx="1486989" cy="365125"/>
          </a:xfrm>
          <a:prstGeom prst="rect">
            <a:avLst/>
          </a:prstGeom>
        </p:spPr>
        <p:txBody>
          <a:bodyPr/>
          <a:lstStyle/>
          <a:p>
            <a:fld id="{CAAA52C0-8825-4255-9F11-50FED771AEB7}" type="datetimeFigureOut">
              <a:rPr lang="sl-SI" smtClean="0"/>
              <a:t>10. 02. 2026</a:t>
            </a:fld>
            <a:endParaRPr lang="sl-SI"/>
          </a:p>
        </p:txBody>
      </p:sp>
      <p:sp>
        <p:nvSpPr>
          <p:cNvPr id="8" name="Označba mesta številke diapozitiva 5">
            <a:extLst>
              <a:ext uri="{FF2B5EF4-FFF2-40B4-BE49-F238E27FC236}">
                <a16:creationId xmlns:a16="http://schemas.microsoft.com/office/drawing/2014/main" id="{FCF33B81-04A0-0E8A-57E7-6E318BEA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137" y="6356350"/>
            <a:ext cx="764177" cy="365125"/>
          </a:xfrm>
          <a:prstGeom prst="rect">
            <a:avLst/>
          </a:prstGeom>
        </p:spPr>
        <p:txBody>
          <a:bodyPr/>
          <a:lstStyle/>
          <a:p>
            <a:fld id="{4E0F57AF-9D20-4E6A-ACCC-455488FDC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687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F6CB95-96D3-B7CE-1158-9A9A7844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4E69E58-C975-5AC3-359E-2884AE2BE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Označba mesta datuma 3">
            <a:extLst>
              <a:ext uri="{FF2B5EF4-FFF2-40B4-BE49-F238E27FC236}">
                <a16:creationId xmlns:a16="http://schemas.microsoft.com/office/drawing/2014/main" id="{404FB756-4337-8D34-0CF3-B804EC00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6" y="6356350"/>
            <a:ext cx="1486989" cy="365125"/>
          </a:xfrm>
          <a:prstGeom prst="rect">
            <a:avLst/>
          </a:prstGeom>
        </p:spPr>
        <p:txBody>
          <a:bodyPr/>
          <a:lstStyle/>
          <a:p>
            <a:fld id="{CAAA52C0-8825-4255-9F11-50FED771AEB7}" type="datetimeFigureOut">
              <a:rPr lang="sl-SI" smtClean="0"/>
              <a:t>10. 02. 2026</a:t>
            </a:fld>
            <a:endParaRPr lang="sl-SI"/>
          </a:p>
        </p:txBody>
      </p:sp>
      <p:sp>
        <p:nvSpPr>
          <p:cNvPr id="8" name="Označba mesta številke diapozitiva 5">
            <a:extLst>
              <a:ext uri="{FF2B5EF4-FFF2-40B4-BE49-F238E27FC236}">
                <a16:creationId xmlns:a16="http://schemas.microsoft.com/office/drawing/2014/main" id="{AC39C0BB-C8A1-CCEC-325A-99F1102C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137" y="6356350"/>
            <a:ext cx="764177" cy="365125"/>
          </a:xfrm>
          <a:prstGeom prst="rect">
            <a:avLst/>
          </a:prstGeom>
        </p:spPr>
        <p:txBody>
          <a:bodyPr/>
          <a:lstStyle/>
          <a:p>
            <a:fld id="{4E0F57AF-9D20-4E6A-ACCC-455488FDC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95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6DC58D-970F-3F9E-8BC9-44CFA461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CD25FD-5435-A3D0-2D39-B56DF7594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9714C3C-511D-2E7F-CB25-0E69C63BE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8" name="Označba mesta datuma 3">
            <a:extLst>
              <a:ext uri="{FF2B5EF4-FFF2-40B4-BE49-F238E27FC236}">
                <a16:creationId xmlns:a16="http://schemas.microsoft.com/office/drawing/2014/main" id="{4B16B744-F0F1-97D0-D28E-A49FEA31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6" y="6356350"/>
            <a:ext cx="1486989" cy="365125"/>
          </a:xfrm>
          <a:prstGeom prst="rect">
            <a:avLst/>
          </a:prstGeom>
        </p:spPr>
        <p:txBody>
          <a:bodyPr/>
          <a:lstStyle/>
          <a:p>
            <a:fld id="{CAAA52C0-8825-4255-9F11-50FED771AEB7}" type="datetimeFigureOut">
              <a:rPr lang="sl-SI" smtClean="0"/>
              <a:t>10. 02. 2026</a:t>
            </a:fld>
            <a:endParaRPr lang="sl-SI"/>
          </a:p>
        </p:txBody>
      </p:sp>
      <p:sp>
        <p:nvSpPr>
          <p:cNvPr id="9" name="Označba mesta številke diapozitiva 5">
            <a:extLst>
              <a:ext uri="{FF2B5EF4-FFF2-40B4-BE49-F238E27FC236}">
                <a16:creationId xmlns:a16="http://schemas.microsoft.com/office/drawing/2014/main" id="{6ED9A550-1CD3-1207-C8E8-CCA24ED5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137" y="6356350"/>
            <a:ext cx="764177" cy="365125"/>
          </a:xfrm>
          <a:prstGeom prst="rect">
            <a:avLst/>
          </a:prstGeom>
        </p:spPr>
        <p:txBody>
          <a:bodyPr/>
          <a:lstStyle/>
          <a:p>
            <a:fld id="{4E0F57AF-9D20-4E6A-ACCC-455488FDC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349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C74081-D179-8234-7F0C-E1107B9BE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BC2CE89-711A-F815-B41B-EDF237457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1B32F8C-862A-1E2D-8E5E-E7F97673E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42E1143-C5DC-43C8-907C-40E4F454B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D4D622D-23CB-1123-E533-72B021338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" name="Označba mesta datuma 3">
            <a:extLst>
              <a:ext uri="{FF2B5EF4-FFF2-40B4-BE49-F238E27FC236}">
                <a16:creationId xmlns:a16="http://schemas.microsoft.com/office/drawing/2014/main" id="{89EBAD16-9CB4-BFCC-A9EE-38BD32BE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6" y="6356350"/>
            <a:ext cx="1486989" cy="365125"/>
          </a:xfrm>
          <a:prstGeom prst="rect">
            <a:avLst/>
          </a:prstGeom>
        </p:spPr>
        <p:txBody>
          <a:bodyPr/>
          <a:lstStyle/>
          <a:p>
            <a:fld id="{CAAA52C0-8825-4255-9F11-50FED771AEB7}" type="datetimeFigureOut">
              <a:rPr lang="sl-SI" smtClean="0"/>
              <a:t>10. 02. 2026</a:t>
            </a:fld>
            <a:endParaRPr lang="sl-SI"/>
          </a:p>
        </p:txBody>
      </p:sp>
      <p:sp>
        <p:nvSpPr>
          <p:cNvPr id="11" name="Označba mesta številke diapozitiva 5">
            <a:extLst>
              <a:ext uri="{FF2B5EF4-FFF2-40B4-BE49-F238E27FC236}">
                <a16:creationId xmlns:a16="http://schemas.microsoft.com/office/drawing/2014/main" id="{FBC7CBDB-50B5-019F-F144-9F430AB0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137" y="6356350"/>
            <a:ext cx="764177" cy="365125"/>
          </a:xfrm>
          <a:prstGeom prst="rect">
            <a:avLst/>
          </a:prstGeom>
        </p:spPr>
        <p:txBody>
          <a:bodyPr/>
          <a:lstStyle/>
          <a:p>
            <a:fld id="{4E0F57AF-9D20-4E6A-ACCC-455488FDC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721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52A616-3149-6EED-3155-56ACEDAF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6" name="Označba mesta datuma 3">
            <a:extLst>
              <a:ext uri="{FF2B5EF4-FFF2-40B4-BE49-F238E27FC236}">
                <a16:creationId xmlns:a16="http://schemas.microsoft.com/office/drawing/2014/main" id="{992195AA-EEA4-D705-EC5C-284656E6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6" y="6356350"/>
            <a:ext cx="1486989" cy="365125"/>
          </a:xfrm>
          <a:prstGeom prst="rect">
            <a:avLst/>
          </a:prstGeom>
        </p:spPr>
        <p:txBody>
          <a:bodyPr/>
          <a:lstStyle/>
          <a:p>
            <a:fld id="{CAAA52C0-8825-4255-9F11-50FED771AEB7}" type="datetimeFigureOut">
              <a:rPr lang="sl-SI" smtClean="0"/>
              <a:t>10. 02. 2026</a:t>
            </a:fld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DDEBDA85-E20F-7BFD-E1D7-EB22B1A4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137" y="6356350"/>
            <a:ext cx="764177" cy="365125"/>
          </a:xfrm>
          <a:prstGeom prst="rect">
            <a:avLst/>
          </a:prstGeom>
        </p:spPr>
        <p:txBody>
          <a:bodyPr/>
          <a:lstStyle/>
          <a:p>
            <a:fld id="{4E0F57AF-9D20-4E6A-ACCC-455488FDC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220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datuma 3">
            <a:extLst>
              <a:ext uri="{FF2B5EF4-FFF2-40B4-BE49-F238E27FC236}">
                <a16:creationId xmlns:a16="http://schemas.microsoft.com/office/drawing/2014/main" id="{8C3FCEFE-E57D-67D6-D11E-4B42FAE9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6" y="6356350"/>
            <a:ext cx="1486989" cy="365125"/>
          </a:xfrm>
          <a:prstGeom prst="rect">
            <a:avLst/>
          </a:prstGeom>
        </p:spPr>
        <p:txBody>
          <a:bodyPr/>
          <a:lstStyle/>
          <a:p>
            <a:fld id="{CAAA52C0-8825-4255-9F11-50FED771AEB7}" type="datetimeFigureOut">
              <a:rPr lang="sl-SI" smtClean="0"/>
              <a:t>10. 02. 2026</a:t>
            </a:fld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2D353C-8810-1986-B016-8AAAC636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137" y="6356350"/>
            <a:ext cx="764177" cy="365125"/>
          </a:xfrm>
          <a:prstGeom prst="rect">
            <a:avLst/>
          </a:prstGeom>
        </p:spPr>
        <p:txBody>
          <a:bodyPr/>
          <a:lstStyle/>
          <a:p>
            <a:fld id="{4E0F57AF-9D20-4E6A-ACCC-455488FDC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21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CF37CD-ECCD-6786-1B1A-AB87A087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3606A3-EA53-01C2-0275-1E28102B3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92F31D5-EACE-EFCD-1CCF-A6A75B5C7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datuma 3">
            <a:extLst>
              <a:ext uri="{FF2B5EF4-FFF2-40B4-BE49-F238E27FC236}">
                <a16:creationId xmlns:a16="http://schemas.microsoft.com/office/drawing/2014/main" id="{DA652A51-B87E-E309-3679-545A2BF9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6" y="6356350"/>
            <a:ext cx="1486989" cy="365125"/>
          </a:xfrm>
          <a:prstGeom prst="rect">
            <a:avLst/>
          </a:prstGeom>
        </p:spPr>
        <p:txBody>
          <a:bodyPr/>
          <a:lstStyle/>
          <a:p>
            <a:fld id="{CAAA52C0-8825-4255-9F11-50FED771AEB7}" type="datetimeFigureOut">
              <a:rPr lang="sl-SI" smtClean="0"/>
              <a:t>10. 02. 2026</a:t>
            </a:fld>
            <a:endParaRPr lang="sl-SI"/>
          </a:p>
        </p:txBody>
      </p:sp>
      <p:sp>
        <p:nvSpPr>
          <p:cNvPr id="9" name="Označba mesta številke diapozitiva 5">
            <a:extLst>
              <a:ext uri="{FF2B5EF4-FFF2-40B4-BE49-F238E27FC236}">
                <a16:creationId xmlns:a16="http://schemas.microsoft.com/office/drawing/2014/main" id="{FCE80EFD-AA7B-E1A5-5436-97914F68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137" y="6356350"/>
            <a:ext cx="764177" cy="365125"/>
          </a:xfrm>
          <a:prstGeom prst="rect">
            <a:avLst/>
          </a:prstGeom>
        </p:spPr>
        <p:txBody>
          <a:bodyPr/>
          <a:lstStyle/>
          <a:p>
            <a:fld id="{4E0F57AF-9D20-4E6A-ACCC-455488FDC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086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DFDDD8-BC38-8ECB-0C5E-DD04B340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806BA1A-8378-834A-51FC-0D33D458E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E05FB9A-2898-27B3-7745-10B942B56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datuma 3">
            <a:extLst>
              <a:ext uri="{FF2B5EF4-FFF2-40B4-BE49-F238E27FC236}">
                <a16:creationId xmlns:a16="http://schemas.microsoft.com/office/drawing/2014/main" id="{BA18F926-56D3-EA1D-BA6B-8A13D8B2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6" y="6356350"/>
            <a:ext cx="1486989" cy="365125"/>
          </a:xfrm>
          <a:prstGeom prst="rect">
            <a:avLst/>
          </a:prstGeom>
        </p:spPr>
        <p:txBody>
          <a:bodyPr/>
          <a:lstStyle/>
          <a:p>
            <a:fld id="{CAAA52C0-8825-4255-9F11-50FED771AEB7}" type="datetimeFigureOut">
              <a:rPr lang="sl-SI" smtClean="0"/>
              <a:t>10. 02. 2026</a:t>
            </a:fld>
            <a:endParaRPr lang="sl-SI"/>
          </a:p>
        </p:txBody>
      </p:sp>
      <p:sp>
        <p:nvSpPr>
          <p:cNvPr id="9" name="Označba mesta številke diapozitiva 5">
            <a:extLst>
              <a:ext uri="{FF2B5EF4-FFF2-40B4-BE49-F238E27FC236}">
                <a16:creationId xmlns:a16="http://schemas.microsoft.com/office/drawing/2014/main" id="{40FF25DD-C054-05A0-2C57-5A48DAD7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137" y="6356350"/>
            <a:ext cx="764177" cy="365125"/>
          </a:xfrm>
          <a:prstGeom prst="rect">
            <a:avLst/>
          </a:prstGeom>
        </p:spPr>
        <p:txBody>
          <a:bodyPr/>
          <a:lstStyle/>
          <a:p>
            <a:fld id="{4E0F57AF-9D20-4E6A-ACCC-455488FDC4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614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1A4A2E9-E997-A5D0-8BFF-2B2A8DC5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983"/>
            <a:ext cx="10038806" cy="1332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4CC1234-EBB0-6405-DB1A-530C137A3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2675"/>
            <a:ext cx="10038806" cy="4281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83D885-4F4A-B857-9A34-6E1D83286B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90" y="6084606"/>
            <a:ext cx="8745196" cy="742598"/>
          </a:xfrm>
          <a:prstGeom prst="rect">
            <a:avLst/>
          </a:prstGeom>
        </p:spPr>
      </p:pic>
      <p:pic>
        <p:nvPicPr>
          <p:cNvPr id="10" name="Slika 9" descr="Slika, ki vsebuje besede umetnost, ilustracija, oblikovanje&#10;&#10;Vsebina, ustvarjena z UI, morda ni pravilna.">
            <a:extLst>
              <a:ext uri="{FF2B5EF4-FFF2-40B4-BE49-F238E27FC236}">
                <a16:creationId xmlns:a16="http://schemas.microsoft.com/office/drawing/2014/main" id="{FA21E344-C565-0B0E-1EC7-50B318D58FF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r="37881"/>
          <a:stretch>
            <a:fillRect/>
          </a:stretch>
        </p:blipFill>
        <p:spPr>
          <a:xfrm rot="1790667">
            <a:off x="-788491" y="5465117"/>
            <a:ext cx="2707862" cy="2179544"/>
          </a:xfrm>
          <a:prstGeom prst="rect">
            <a:avLst/>
          </a:prstGeom>
        </p:spPr>
      </p:pic>
      <p:pic>
        <p:nvPicPr>
          <p:cNvPr id="12" name="Slika 11" descr="Slika, ki vsebuje besede umetnost, kvadrat, simetrija, vzorec&#10;&#10;Vsebina, ustvarjena z UI, morda ni pravilna.">
            <a:extLst>
              <a:ext uri="{FF2B5EF4-FFF2-40B4-BE49-F238E27FC236}">
                <a16:creationId xmlns:a16="http://schemas.microsoft.com/office/drawing/2014/main" id="{B8FD1F14-1195-F276-F96B-D3205095456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668" y="94474"/>
            <a:ext cx="2394531" cy="13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9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Katja.pokerznik@gzs.si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ovacije.gzs.si/priznanja-za-inovacije/regijski-razpis-2025/" TargetMode="External"/><Relationship Id="rId2" Type="http://schemas.openxmlformats.org/officeDocument/2006/relationships/image" Target="https://fiafg.stripocdn.email/content/guids/CABINET_55d0db0102a6ef6ab04d6eb3c11c20a5/images/logo_vse_regionlane_zbornice_2021.pn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zs-inovacije.si" TargetMode="External"/><Relationship Id="rId2" Type="http://schemas.openxmlformats.org/officeDocument/2006/relationships/hyperlink" Target="https://inovacije.gzs.si/priznanja-za-inovacije/regijski-razpis-2025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posnetek zaslona, pisava, grafično oblikovanje&#10;&#10;Vsebina, ustvarjena z UI, morda ni pravilna.">
            <a:extLst>
              <a:ext uri="{FF2B5EF4-FFF2-40B4-BE49-F238E27FC236}">
                <a16:creationId xmlns:a16="http://schemas.microsoft.com/office/drawing/2014/main" id="{F321210C-C9F5-1183-3234-F678563AA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3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6695FF70-9783-476E-8EE3-363A41CA060C}"/>
              </a:ext>
            </a:extLst>
          </p:cNvPr>
          <p:cNvSpPr txBox="1">
            <a:spLocks/>
          </p:cNvSpPr>
          <p:nvPr/>
        </p:nvSpPr>
        <p:spPr>
          <a:xfrm>
            <a:off x="487147" y="987846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 način trženja, ki vključuje pomembne spremembe v oblikovanju proizvoda ali embalaže, promocijske predstavitve, promocijo izdelkov ali cen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9AE4C1BE-D7E2-416E-B084-C4830E02A30D}"/>
              </a:ext>
            </a:extLst>
          </p:cNvPr>
          <p:cNvSpPr/>
          <p:nvPr/>
        </p:nvSpPr>
        <p:spPr>
          <a:xfrm>
            <a:off x="6631205" y="5545854"/>
            <a:ext cx="4435518" cy="81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100" b="1">
                <a:latin typeface="Verdana" panose="020B0604030504040204" pitchFamily="34" charset="0"/>
                <a:ea typeface="Verdana" panose="020B0604030504040204" pitchFamily="34" charset="0"/>
              </a:rPr>
              <a:t>Inovativen trženjski pristop na </a:t>
            </a:r>
            <a:r>
              <a:rPr lang="sl-SI" sz="1100" b="1" err="1">
                <a:latin typeface="Verdana" panose="020B0604030504040204" pitchFamily="34" charset="0"/>
                <a:ea typeface="Verdana" panose="020B0604030504040204" pitchFamily="34" charset="0"/>
              </a:rPr>
              <a:t>medorganizacijskem</a:t>
            </a:r>
            <a:r>
              <a:rPr lang="sl-SI" sz="1100" b="1">
                <a:latin typeface="Verdana" panose="020B0604030504040204" pitchFamily="34" charset="0"/>
                <a:ea typeface="Verdana" panose="020B0604030504040204" pitchFamily="34" charset="0"/>
              </a:rPr>
              <a:t> trgu embalažnega stekla </a:t>
            </a:r>
            <a:r>
              <a:rPr lang="sl-SI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(Steklarna Hrastnik d.o.o.)</a:t>
            </a:r>
          </a:p>
          <a:p>
            <a:pPr algn="ctr">
              <a:lnSpc>
                <a:spcPct val="150000"/>
              </a:lnSpc>
            </a:pPr>
            <a:r>
              <a:rPr lang="sl-SI" sz="11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Srebrno nacionalno priznanje 2021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122355-9106-44EA-9691-6AA3DDAC2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819" y="2296278"/>
            <a:ext cx="4261904" cy="3254058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426431E-359A-6268-8151-1EB3BEA2E76E}"/>
              </a:ext>
            </a:extLst>
          </p:cNvPr>
          <p:cNvSpPr txBox="1"/>
          <p:nvPr/>
        </p:nvSpPr>
        <p:spPr>
          <a:xfrm>
            <a:off x="684211" y="407775"/>
            <a:ext cx="468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Trženjska inovacija</a:t>
            </a:r>
          </a:p>
        </p:txBody>
      </p:sp>
    </p:spTree>
    <p:extLst>
      <p:ext uri="{BB962C8B-B14F-4D97-AF65-F5344CB8AC3E}">
        <p14:creationId xmlns:p14="http://schemas.microsoft.com/office/powerpoint/2010/main" val="21394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FF7BD7CE-238D-4A32-879C-D4D9323BFCAB}"/>
              </a:ext>
            </a:extLst>
          </p:cNvPr>
          <p:cNvSpPr txBox="1">
            <a:spLocks/>
          </p:cNvSpPr>
          <p:nvPr/>
        </p:nvSpPr>
        <p:spPr>
          <a:xfrm>
            <a:off x="684211" y="1300342"/>
            <a:ext cx="9732617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 organizacijske metode v poslovnih praksah, v organizaciji delovnega mesta ali pri zunanjih odnosih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3EC86579-5B7C-45C7-84C9-A26AC61D8A53}"/>
              </a:ext>
            </a:extLst>
          </p:cNvPr>
          <p:cNvSpPr/>
          <p:nvPr/>
        </p:nvSpPr>
        <p:spPr>
          <a:xfrm>
            <a:off x="5673319" y="5126179"/>
            <a:ext cx="5377478" cy="56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Digitalna vizualizacija v delovnih procesih</a:t>
            </a: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(Kolektor KFH d.o.o.)</a:t>
            </a:r>
          </a:p>
          <a:p>
            <a:pPr algn="ctr">
              <a:lnSpc>
                <a:spcPct val="150000"/>
              </a:lnSpc>
            </a:pPr>
            <a:r>
              <a:rPr lang="sl-SI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Srebrno nacionalno priznanje GZS za inovacije 2019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8038597-9ECA-4D97-9DDE-CCF806196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03" y="2621171"/>
            <a:ext cx="4586806" cy="305235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FB6D3DA-01BA-A48E-8903-D2B665515710}"/>
              </a:ext>
            </a:extLst>
          </p:cNvPr>
          <p:cNvSpPr txBox="1"/>
          <p:nvPr/>
        </p:nvSpPr>
        <p:spPr>
          <a:xfrm>
            <a:off x="684211" y="407775"/>
            <a:ext cx="6078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Organizacijska inovacija</a:t>
            </a:r>
          </a:p>
        </p:txBody>
      </p:sp>
    </p:spTree>
    <p:extLst>
      <p:ext uri="{BB962C8B-B14F-4D97-AF65-F5344CB8AC3E}">
        <p14:creationId xmlns:p14="http://schemas.microsoft.com/office/powerpoint/2010/main" val="5436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A49F9280-5060-47D0-92BD-80B078762FDA}"/>
              </a:ext>
            </a:extLst>
          </p:cNvPr>
          <p:cNvSpPr txBox="1">
            <a:spLocks/>
          </p:cNvSpPr>
          <p:nvPr/>
        </p:nvSpPr>
        <p:spPr>
          <a:xfrm>
            <a:off x="540774" y="1647369"/>
            <a:ext cx="9872620" cy="503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 ideje, koncepti in strategije, ki odgovarjajo na potrebe družbe.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B40A5A4C-7879-4479-867F-9977AFDC012E}"/>
              </a:ext>
            </a:extLst>
          </p:cNvPr>
          <p:cNvSpPr/>
          <p:nvPr/>
        </p:nvSpPr>
        <p:spPr>
          <a:xfrm>
            <a:off x="4334942" y="4902662"/>
            <a:ext cx="4973138" cy="856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200" b="1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Dijaško podjetje GESŠ Trbovlje gradi vključujočo družbo</a:t>
            </a:r>
            <a:r>
              <a:rPr lang="sl-SI" sz="1200" b="1" i="0" u="none" strike="noStrike" baseline="0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sl-SI" sz="1200" b="1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GESŠ Trbovlje)</a:t>
            </a:r>
          </a:p>
          <a:p>
            <a:pPr algn="ctr">
              <a:lnSpc>
                <a:spcPct val="150000"/>
              </a:lnSpc>
            </a:pPr>
            <a:r>
              <a:rPr lang="sl-SI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Srebrno nacionalno priznanje 2025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D35EE69-19A2-3CA2-77C5-97E19442B985}"/>
              </a:ext>
            </a:extLst>
          </p:cNvPr>
          <p:cNvSpPr txBox="1"/>
          <p:nvPr/>
        </p:nvSpPr>
        <p:spPr>
          <a:xfrm>
            <a:off x="684211" y="407775"/>
            <a:ext cx="6567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Družbena (socialna inovacija)</a:t>
            </a:r>
          </a:p>
        </p:txBody>
      </p:sp>
      <p:pic>
        <p:nvPicPr>
          <p:cNvPr id="6" name="Slika 5" descr="Slika, ki vsebuje besede oblačila, oseba, obutev, človeški obraz&#10;&#10;Vsebina, ustvarjena z UI, morda ni pravilna.">
            <a:extLst>
              <a:ext uri="{FF2B5EF4-FFF2-40B4-BE49-F238E27FC236}">
                <a16:creationId xmlns:a16="http://schemas.microsoft.com/office/drawing/2014/main" id="{824930AE-4C29-47E3-4A37-19B3D125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68" y="2145081"/>
            <a:ext cx="2611607" cy="36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8E370756-7ACC-4A3B-BAD6-BDCDDB721042}"/>
              </a:ext>
            </a:extLst>
          </p:cNvPr>
          <p:cNvSpPr/>
          <p:nvPr/>
        </p:nvSpPr>
        <p:spPr>
          <a:xfrm>
            <a:off x="1246723" y="1828357"/>
            <a:ext cx="88876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Vključite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slike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grafe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sheme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predvsem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številke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endParaRPr lang="sl-SI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Upoštevajte usmeritve 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 prijavnega obrazca</a:t>
            </a:r>
          </a:p>
          <a:p>
            <a:pPr marL="571500" indent="-571500" algn="just">
              <a:buFontTx/>
              <a:buChar char="-"/>
            </a:pPr>
            <a:endParaRPr lang="sl-SI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Bodite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kreativni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pošteni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konkretni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jedrnati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sl-SI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popolno prijavo vključite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več oddelkov, sodelavcev iz različnih področij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podjetju</a:t>
            </a:r>
          </a:p>
          <a:p>
            <a:pPr algn="just"/>
            <a:endParaRPr lang="sl-SI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571500" indent="-571500" algn="ctr">
              <a:buFontTx/>
              <a:buChar char="-"/>
            </a:pPr>
            <a:endParaRPr lang="sl-SI" sz="3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ctr">
              <a:buFontTx/>
              <a:buChar char="-"/>
            </a:pPr>
            <a:endParaRPr lang="sl-SI" sz="3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BE82F02-62BD-EA30-3E5D-1D4E255AB406}"/>
              </a:ext>
            </a:extLst>
          </p:cNvPr>
          <p:cNvSpPr txBox="1"/>
          <p:nvPr/>
        </p:nvSpPr>
        <p:spPr>
          <a:xfrm>
            <a:off x="1273870" y="652219"/>
            <a:ext cx="468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Kratki nasveti</a:t>
            </a:r>
          </a:p>
        </p:txBody>
      </p:sp>
    </p:spTree>
    <p:extLst>
      <p:ext uri="{BB962C8B-B14F-4D97-AF65-F5344CB8AC3E}">
        <p14:creationId xmlns:p14="http://schemas.microsoft.com/office/powerpoint/2010/main" val="41156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905D8D-8C75-493B-BC3F-BECFEA160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778"/>
            <a:ext cx="10515600" cy="4894284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40000"/>
              </a:lnSpc>
              <a:buFont typeface="+mj-lt"/>
              <a:buAutoNum type="arabicPeriod"/>
            </a:pPr>
            <a:r>
              <a:rPr lang="sl-SI" sz="2400" b="1" i="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Pisanje v tretji osebi:</a:t>
            </a:r>
            <a:endParaRPr lang="sl-SI" sz="2400" b="0" i="0" dirty="0">
              <a:solidFill>
                <a:srgbClr val="0D0D0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 algn="l">
              <a:lnSpc>
                <a:spcPct val="140000"/>
              </a:lnSpc>
              <a:buNone/>
            </a:pPr>
            <a:r>
              <a:rPr lang="sl-SI" b="0" i="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Pri kratkem opisu (SLO in ANG) in opisu podjetja, uporabljajte tretjo osebo, saj bodo te vsebine uporabljene v materialih za medije, katalogih, komunikacijo z javnostjo. </a:t>
            </a:r>
            <a:br>
              <a:rPr lang="sl-SI" b="0" i="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sl-SI" b="0" i="0" dirty="0">
              <a:solidFill>
                <a:srgbClr val="0D0D0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40000"/>
              </a:lnSpc>
              <a:buFont typeface="+mj-lt"/>
              <a:buAutoNum type="arabicPeriod"/>
            </a:pPr>
            <a:r>
              <a:rPr lang="sl-SI" sz="24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Nespremenjena uporaba materialov:</a:t>
            </a:r>
          </a:p>
          <a:p>
            <a:pPr marL="457200" lvl="1" indent="0" algn="l">
              <a:lnSpc>
                <a:spcPct val="140000"/>
              </a:lnSpc>
              <a:buNone/>
            </a:pPr>
            <a:r>
              <a:rPr lang="sl-SI" b="1" i="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Besedilo</a:t>
            </a:r>
            <a:r>
              <a:rPr lang="sl-SI" b="0" i="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Kratek opis inovacije (v SLO in EN) bo uporabljen v katalogu, </a:t>
            </a:r>
            <a:r>
              <a:rPr lang="sl-SI" b="1" i="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brez sprememb. </a:t>
            </a:r>
            <a:r>
              <a:rPr lang="sl-SI" b="0" i="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Poskrbite, da so jasna, točna, jedrnata in brez napak</a:t>
            </a:r>
          </a:p>
          <a:p>
            <a:pPr marL="457200" lvl="1" indent="0" algn="l">
              <a:lnSpc>
                <a:spcPct val="140000"/>
              </a:lnSpc>
              <a:buNone/>
            </a:pPr>
            <a:r>
              <a:rPr lang="sl-SI" b="1" i="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Fotografije in video: </a:t>
            </a:r>
            <a:r>
              <a:rPr lang="sl-SI" b="0" i="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Bodo uporabljene za predstavitveni filmček, zato uporabite kvalitetne </a:t>
            </a:r>
            <a:r>
              <a:rPr lang="sl-SI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fotografije, ki dobro pokažejo inovacijo in ekipo </a:t>
            </a:r>
          </a:p>
          <a:p>
            <a:pPr marL="457200" lvl="1" indent="0" algn="l">
              <a:lnSpc>
                <a:spcPct val="140000"/>
              </a:lnSpc>
              <a:buNone/>
            </a:pPr>
            <a:endParaRPr lang="sl-SI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40000"/>
              </a:lnSpc>
              <a:buFont typeface="+mj-lt"/>
              <a:buAutoNum type="arabicPeriod"/>
            </a:pPr>
            <a:r>
              <a:rPr lang="sl-SI" sz="24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Nazivi inovatorjev - ekipe</a:t>
            </a:r>
          </a:p>
          <a:p>
            <a:pPr marL="457200" lvl="1" indent="0" algn="l">
              <a:lnSpc>
                <a:spcPct val="140000"/>
              </a:lnSpc>
              <a:buNone/>
            </a:pPr>
            <a:r>
              <a:rPr lang="sl-SI" i="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Pri nazivu uporabite le dr., mag. dipl. ing. – na vključujte področja pridobljene izobrazbe. </a:t>
            </a:r>
            <a:r>
              <a:rPr lang="sl-SI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Pazite, da so imena in nazivi pravilni, saj so uporabljeni pri priznanjih in predstavitvah.</a:t>
            </a:r>
            <a:endParaRPr lang="sl-SI" i="0" dirty="0">
              <a:solidFill>
                <a:srgbClr val="0D0D0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 algn="l">
              <a:buNone/>
            </a:pPr>
            <a:endParaRPr lang="sl-SI" dirty="0">
              <a:solidFill>
                <a:srgbClr val="0D0D0D"/>
              </a:solidFill>
              <a:latin typeface="Söhne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0B69383-6947-B411-3AB8-45D35F0625AA}"/>
              </a:ext>
            </a:extLst>
          </p:cNvPr>
          <p:cNvSpPr txBox="1"/>
          <p:nvPr/>
        </p:nvSpPr>
        <p:spPr>
          <a:xfrm>
            <a:off x="690928" y="320378"/>
            <a:ext cx="468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Pomembno!</a:t>
            </a:r>
          </a:p>
        </p:txBody>
      </p:sp>
    </p:spTree>
    <p:extLst>
      <p:ext uri="{BB962C8B-B14F-4D97-AF65-F5344CB8AC3E}">
        <p14:creationId xmlns:p14="http://schemas.microsoft.com/office/powerpoint/2010/main" val="396684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905D8D-8C75-493B-BC3F-BECFEA160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31" y="1323373"/>
            <a:ext cx="10773697" cy="397621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4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Fotografije in video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400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 kolikor so materiali preveliki, nam jih pošljite jih preko We transfer sodelavcem na regijskih gospodarskih zbornicah. V besedilu dobro označite za katero fotografijo ali video gre. Sistem lahko onemogoči oddajo v kolikor bodo gradiva prevelika.</a:t>
            </a:r>
          </a:p>
          <a:p>
            <a:pPr marL="0" indent="0">
              <a:lnSpc>
                <a:spcPct val="120000"/>
              </a:lnSpc>
              <a:buNone/>
            </a:pPr>
            <a:endParaRPr lang="sl-SI" sz="2400" i="0" dirty="0">
              <a:solidFill>
                <a:srgbClr val="0D0D0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l-SI" sz="24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Oddaja in priprava prijavnega obrazca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400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 oddajo vašega predloga, se registrirajte v aplikaciji. Nato ustvarite nov projekt. Vse kar zapišete se samodejno shranjuje. Pazite, na ustrezno število znakov, saj obrazec ne omogoča večjega števila kot predvideno. V pripravo lahko vključite več sodelavcev, ki jih povabite v ekipo za urejanje prijave. Oddajo predloga lahko naredi le nosilec. Ob oddaji boste prejeli potrdilo o našem prejemu vašega inovacijskega predloga.</a:t>
            </a:r>
            <a:endParaRPr lang="sl-SI" sz="2400" i="0" dirty="0">
              <a:solidFill>
                <a:srgbClr val="0D0D0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5743835-6968-6CBD-F9F6-F449BDF5366B}"/>
              </a:ext>
            </a:extLst>
          </p:cNvPr>
          <p:cNvSpPr txBox="1"/>
          <p:nvPr/>
        </p:nvSpPr>
        <p:spPr>
          <a:xfrm>
            <a:off x="543232" y="293584"/>
            <a:ext cx="468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Pomembno!</a:t>
            </a:r>
          </a:p>
        </p:txBody>
      </p:sp>
    </p:spTree>
    <p:extLst>
      <p:ext uri="{BB962C8B-B14F-4D97-AF65-F5344CB8AC3E}">
        <p14:creationId xmlns:p14="http://schemas.microsoft.com/office/powerpoint/2010/main" val="197223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4C3B5-F9C1-68C6-DA0C-62F5F694B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9193C3E-904F-66A2-C5A1-AF400B08B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64" y="2589323"/>
            <a:ext cx="10487685" cy="308183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sl-SI" i="1" dirty="0"/>
              <a:t>Pri izbiri rdeče niti letošnjega razpisa nas je vodilo dejstvo, da se družba in gospodarstvo soočata z vse hitrejšimi spremembami in novimi tveganji. Inovacije danes niso več usmerjene zgolj v razvoj, temveč imajo ključno vlogo pri zagotavljanju varnosti, odpornosti in dolgoročne stabilnosti. Zato v ospredje postavljamo rešitve, ki s sodobnimi tehnologijami in novimi pristopi prispevajo k varnejši prihodnosti. </a:t>
            </a:r>
            <a:r>
              <a:rPr lang="en-GB" i="1" dirty="0" err="1"/>
              <a:t>Bodisi</a:t>
            </a:r>
            <a:r>
              <a:rPr lang="en-GB" i="1" dirty="0"/>
              <a:t> </a:t>
            </a:r>
            <a:r>
              <a:rPr lang="en-GB" i="1" dirty="0" err="1"/>
              <a:t>govorimo</a:t>
            </a:r>
            <a:r>
              <a:rPr lang="en-GB" i="1" dirty="0"/>
              <a:t> o </a:t>
            </a:r>
            <a:r>
              <a:rPr lang="en-GB" i="1" dirty="0" err="1"/>
              <a:t>varnosti</a:t>
            </a:r>
            <a:r>
              <a:rPr lang="en-GB" i="1" dirty="0"/>
              <a:t> </a:t>
            </a:r>
            <a:r>
              <a:rPr lang="en-GB" i="1" dirty="0" err="1"/>
              <a:t>ljudi</a:t>
            </a:r>
            <a:r>
              <a:rPr lang="en-GB" i="1" dirty="0"/>
              <a:t>, </a:t>
            </a:r>
            <a:r>
              <a:rPr lang="en-GB" i="1" dirty="0" err="1"/>
              <a:t>prehranski</a:t>
            </a:r>
            <a:r>
              <a:rPr lang="en-GB" i="1" dirty="0"/>
              <a:t>, </a:t>
            </a:r>
            <a:r>
              <a:rPr lang="en-GB" i="1" dirty="0" err="1"/>
              <a:t>kibernetski</a:t>
            </a:r>
            <a:r>
              <a:rPr lang="en-GB" i="1" dirty="0"/>
              <a:t> </a:t>
            </a:r>
            <a:r>
              <a:rPr lang="en-GB" i="1" dirty="0" err="1"/>
              <a:t>varnosti</a:t>
            </a:r>
            <a:r>
              <a:rPr lang="en-GB" i="1" dirty="0"/>
              <a:t>,..</a:t>
            </a:r>
            <a:endParaRPr lang="sl-SI" i="1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FA6C2EB-1819-629E-C3C5-35ACFC59E80E}"/>
              </a:ext>
            </a:extLst>
          </p:cNvPr>
          <p:cNvSpPr txBox="1"/>
          <p:nvPr/>
        </p:nvSpPr>
        <p:spPr>
          <a:xfrm>
            <a:off x="2318924" y="1639309"/>
            <a:ext cx="79330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706B5A"/>
                </a:solidFill>
                <a:latin typeface="+mj-lt"/>
                <a:ea typeface="+mj-ea"/>
                <a:cs typeface="+mj-cs"/>
              </a:rPr>
              <a:t>„Inovacije ustvarjajo varno prihodnost" 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6842910-C3D5-BF85-B3AC-695EDC17D071}"/>
              </a:ext>
            </a:extLst>
          </p:cNvPr>
          <p:cNvSpPr txBox="1"/>
          <p:nvPr/>
        </p:nvSpPr>
        <p:spPr>
          <a:xfrm>
            <a:off x="720425" y="566184"/>
            <a:ext cx="6821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Rdeča nit in slogan razpisa</a:t>
            </a:r>
          </a:p>
        </p:txBody>
      </p:sp>
    </p:spTree>
    <p:extLst>
      <p:ext uri="{BB962C8B-B14F-4D97-AF65-F5344CB8AC3E}">
        <p14:creationId xmlns:p14="http://schemas.microsoft.com/office/powerpoint/2010/main" val="272192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6702116-A143-5925-FCB2-E46DE1F70F5F}"/>
              </a:ext>
            </a:extLst>
          </p:cNvPr>
          <p:cNvSpPr txBox="1"/>
          <p:nvPr/>
        </p:nvSpPr>
        <p:spPr>
          <a:xfrm>
            <a:off x="678729" y="1794587"/>
            <a:ext cx="997355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</a:rPr>
              <a:t>Kot “prebojna invencija“ je opredeljena inovacija, ki še ne dosega zadostnih gospodarskih učinkov ima pa velik potencial. </a:t>
            </a:r>
          </a:p>
          <a:p>
            <a:pPr algn="just"/>
            <a:endParaRPr lang="sl-SI" sz="2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</a:rPr>
              <a:t>Vsaka regijska zbornica pošlje eno „Prebojno invencijo“ na nacionalni nivo. </a:t>
            </a:r>
          </a:p>
          <a:p>
            <a:pPr algn="just"/>
            <a:endParaRPr lang="sl-SI" sz="2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</a:rPr>
              <a:t>Nacionalna komisija izmed vseh prejetih z glasovanjem izbere eno, ki prejme nacionalno priznanje „Prebojna invencija“</a:t>
            </a:r>
          </a:p>
          <a:p>
            <a:endParaRPr lang="sl-SI" sz="2800"/>
          </a:p>
          <a:p>
            <a:endParaRPr lang="sl-SI" sz="2800"/>
          </a:p>
          <a:p>
            <a:endParaRPr lang="sl-SI" sz="2800"/>
          </a:p>
          <a:p>
            <a:endParaRPr lang="sl-SI" sz="280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2EEDC36-F1E1-4248-BD83-21B5BA498B04}"/>
              </a:ext>
            </a:extLst>
          </p:cNvPr>
          <p:cNvSpPr txBox="1"/>
          <p:nvPr/>
        </p:nvSpPr>
        <p:spPr>
          <a:xfrm>
            <a:off x="720425" y="566184"/>
            <a:ext cx="468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Prebojna invencija</a:t>
            </a:r>
          </a:p>
        </p:txBody>
      </p:sp>
    </p:spTree>
    <p:extLst>
      <p:ext uri="{BB962C8B-B14F-4D97-AF65-F5344CB8AC3E}">
        <p14:creationId xmlns:p14="http://schemas.microsoft.com/office/powerpoint/2010/main" val="32101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1403B1B1-A517-417D-AE70-A25595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05" y="1860219"/>
            <a:ext cx="10504676" cy="296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C81A4322-E9E3-4AA3-AF72-236FC953B269}"/>
              </a:ext>
            </a:extLst>
          </p:cNvPr>
          <p:cNvSpPr txBox="1">
            <a:spLocks/>
          </p:cNvSpPr>
          <p:nvPr/>
        </p:nvSpPr>
        <p:spPr>
          <a:xfrm>
            <a:off x="575310" y="60945"/>
            <a:ext cx="11041380" cy="1062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600" b="1">
              <a:solidFill>
                <a:srgbClr val="4686C6"/>
              </a:solidFill>
            </a:endParaRP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CFF1F8C8-C482-48E3-94FF-88B7AEA71246}"/>
              </a:ext>
            </a:extLst>
          </p:cNvPr>
          <p:cNvSpPr txBox="1">
            <a:spLocks/>
          </p:cNvSpPr>
          <p:nvPr/>
        </p:nvSpPr>
        <p:spPr>
          <a:xfrm>
            <a:off x="1775172" y="1539956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Kratek opis inovacije: (za uporabo v medijih, katalogu, na podelitvi)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Kratek opis inovacije v angleščini: (za uporabo v medijih, katalogu, na podelitvi) </a:t>
            </a:r>
            <a:endParaRPr lang="sl-SI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70C7AB26-C154-57FF-C47E-BE0768CC89DA}"/>
              </a:ext>
            </a:extLst>
          </p:cNvPr>
          <p:cNvSpPr/>
          <p:nvPr/>
        </p:nvSpPr>
        <p:spPr>
          <a:xfrm>
            <a:off x="8587778" y="4028089"/>
            <a:ext cx="3357008" cy="707886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Do 470 znakov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923191E-3308-A068-5668-1B030C2E01F9}"/>
              </a:ext>
            </a:extLst>
          </p:cNvPr>
          <p:cNvSpPr txBox="1"/>
          <p:nvPr/>
        </p:nvSpPr>
        <p:spPr>
          <a:xfrm>
            <a:off x="702318" y="451302"/>
            <a:ext cx="81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Sestavni deli prijavnega obrazca</a:t>
            </a:r>
          </a:p>
        </p:txBody>
      </p:sp>
    </p:spTree>
    <p:extLst>
      <p:ext uri="{BB962C8B-B14F-4D97-AF65-F5344CB8AC3E}">
        <p14:creationId xmlns:p14="http://schemas.microsoft.com/office/powerpoint/2010/main" val="16439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372D8CF-836F-C9FA-413A-5B4D6A20DBC0}"/>
              </a:ext>
            </a:extLst>
          </p:cNvPr>
          <p:cNvSpPr txBox="1"/>
          <p:nvPr/>
        </p:nvSpPr>
        <p:spPr>
          <a:xfrm>
            <a:off x="4070445" y="282776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72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Slika 1" descr="Slika, ki vsebuje besede risba, znak&#10;&#10;Opis je samodejno ustvarjen">
            <a:extLst>
              <a:ext uri="{FF2B5EF4-FFF2-40B4-BE49-F238E27FC236}">
                <a16:creationId xmlns:a16="http://schemas.microsoft.com/office/drawing/2014/main" id="{A0677B4F-3350-7FBC-6324-2926CE750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56" y="502103"/>
            <a:ext cx="2016033" cy="1040777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4804FBED-EEE1-1F1D-3016-EFD96152CCED}"/>
              </a:ext>
            </a:extLst>
          </p:cNvPr>
          <p:cNvSpPr/>
          <p:nvPr/>
        </p:nvSpPr>
        <p:spPr>
          <a:xfrm>
            <a:off x="929265" y="2827761"/>
            <a:ext cx="9460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Priznanja GZS za inovacije na nacionalni ravni predstavljajo </a:t>
            </a:r>
            <a:r>
              <a:rPr lang="sl-SI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najvišja nacionalna priznanja inovativnim dosežkom </a:t>
            </a:r>
            <a:r>
              <a:rPr lang="sl-SI"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slovenskih podjetij in drugih organizacij.</a:t>
            </a:r>
            <a:endParaRPr lang="sl-SI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6FB0A75-1A04-1599-1CBB-5F83B21EB53A}"/>
              </a:ext>
            </a:extLst>
          </p:cNvPr>
          <p:cNvSpPr txBox="1"/>
          <p:nvPr/>
        </p:nvSpPr>
        <p:spPr>
          <a:xfrm>
            <a:off x="1403554" y="1730576"/>
            <a:ext cx="1847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ZAKAJ?</a:t>
            </a:r>
          </a:p>
        </p:txBody>
      </p:sp>
    </p:spTree>
    <p:extLst>
      <p:ext uri="{BB962C8B-B14F-4D97-AF65-F5344CB8AC3E}">
        <p14:creationId xmlns:p14="http://schemas.microsoft.com/office/powerpoint/2010/main" val="34927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CFF1F8C8-C482-48E3-94FF-88B7AEA71246}"/>
              </a:ext>
            </a:extLst>
          </p:cNvPr>
          <p:cNvSpPr txBox="1">
            <a:spLocks/>
          </p:cNvSpPr>
          <p:nvPr/>
        </p:nvSpPr>
        <p:spPr>
          <a:xfrm>
            <a:off x="1775172" y="1539956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sl-SI" sz="2000" b="1">
                <a:latin typeface="Verdana" panose="020B0604030504040204" pitchFamily="34" charset="0"/>
                <a:ea typeface="Verdana" panose="020B0604030504040204" pitchFamily="34" charset="0"/>
              </a:rPr>
              <a:t>Izziv, ki ga inovacija rešuje</a:t>
            </a:r>
          </a:p>
          <a:p>
            <a:pPr algn="just"/>
            <a:endParaRPr lang="sl-SI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Opis izziva/problema, ki ga inovacija rešuje, </a:t>
            </a:r>
            <a:endParaRPr lang="sl-SI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Kakšna je razsežnost inovacije</a:t>
            </a:r>
            <a:endParaRPr lang="sl-SI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Stanje na področju inovacije </a:t>
            </a:r>
            <a:endParaRPr lang="sl-SI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Opredelite razsežnost/ področje, ki ga inovacija naslavlja. Ali gre za rešitve oziroma izzive znotraj podjetja, lokalne skupnosti, nivoju države, mednarodno</a:t>
            </a:r>
            <a:r>
              <a:rPr lang="sl-SI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sl-SI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sl-SI" sz="11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F7079D01-0886-52EF-D5B8-F12EBE386A91}"/>
              </a:ext>
            </a:extLst>
          </p:cNvPr>
          <p:cNvSpPr/>
          <p:nvPr/>
        </p:nvSpPr>
        <p:spPr>
          <a:xfrm>
            <a:off x="8358583" y="4945075"/>
            <a:ext cx="3634328" cy="707886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Do 3000 znakov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ED87C09-4792-5AEC-118B-7C864CAE493D}"/>
              </a:ext>
            </a:extLst>
          </p:cNvPr>
          <p:cNvSpPr txBox="1"/>
          <p:nvPr/>
        </p:nvSpPr>
        <p:spPr>
          <a:xfrm>
            <a:off x="702318" y="451302"/>
            <a:ext cx="81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Sestavni deli prijavnega obrazca</a:t>
            </a:r>
          </a:p>
        </p:txBody>
      </p:sp>
    </p:spTree>
    <p:extLst>
      <p:ext uri="{BB962C8B-B14F-4D97-AF65-F5344CB8AC3E}">
        <p14:creationId xmlns:p14="http://schemas.microsoft.com/office/powerpoint/2010/main" val="37605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BEC233-75F4-C74A-4849-45D37392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rgbClr val="AE9D39"/>
                </a:solidFill>
              </a:rPr>
              <a:t>Usmeritev za lažje razumevanje ocene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701D09EC-83B0-2652-D7B0-718DFC9545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77829"/>
              </p:ext>
            </p:extLst>
          </p:nvPr>
        </p:nvGraphicFramePr>
        <p:xfrm>
          <a:off x="838200" y="2117344"/>
          <a:ext cx="10515600" cy="24650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47216">
                  <a:extLst>
                    <a:ext uri="{9D8B030D-6E8A-4147-A177-3AD203B41FA5}">
                      <a16:colId xmlns:a16="http://schemas.microsoft.com/office/drawing/2014/main" val="1362598141"/>
                    </a:ext>
                  </a:extLst>
                </a:gridCol>
                <a:gridCol w="9168384">
                  <a:extLst>
                    <a:ext uri="{9D8B030D-6E8A-4147-A177-3AD203B41FA5}">
                      <a16:colId xmlns:a16="http://schemas.microsoft.com/office/drawing/2014/main" val="2700673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Razpon ocene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Kaj mora biti izpolnjeno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607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0–5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Izziv nejasno opredeljen; opis splošen; ni dokazov, številk ali uporabnikov; ni jasno, zakaj je izziv pomemben.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2368331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5,25–6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Jasno opisan osnovni problem, izhodiščno stanje; identificiran primarni uporabnik; osnovno dokazilo (npr. opis procesa, opažanja).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312640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6–7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Problem kvantificiran (npr. %, količine, stroški); navedena vsaj 2 relevantna vira (raziskave, interna analiza, trg).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225411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7–8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Dokazana razsežnost problema (nacionalna ali mednarodna); primerjava s trenutnimi pristopi/alternativami; jasno, zakaj obstoječe rešitve niso dovolj.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364677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8–9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Izziv umestitev v strateške usmeritve (AI, zeleni prehod, ESG, NIS2, digitalna odpornost); jasni trendi in širši kontekst problema.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3191740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9–10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Dokazan globalen vpliv izziva; opis več sektorjev, ki jih problem zadeva; pokazana možnost internacionalizacije in </a:t>
                      </a:r>
                      <a:r>
                        <a:rPr lang="sl-SI" sz="1100" dirty="0" err="1">
                          <a:effectLst/>
                        </a:rPr>
                        <a:t>skaliranja</a:t>
                      </a:r>
                      <a:r>
                        <a:rPr lang="sl-SI" sz="1100" dirty="0">
                          <a:effectLst/>
                        </a:rPr>
                        <a:t> rešitve.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57150"/>
                </a:tc>
                <a:extLst>
                  <a:ext uri="{0D108BD9-81ED-4DB2-BD59-A6C34878D82A}">
                    <a16:rowId xmlns:a16="http://schemas.microsoft.com/office/drawing/2014/main" val="2245950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775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40E66137-58C0-401D-A045-D26F0AD5D1A7}"/>
              </a:ext>
            </a:extLst>
          </p:cNvPr>
          <p:cNvSpPr txBox="1">
            <a:spLocks/>
          </p:cNvSpPr>
          <p:nvPr/>
        </p:nvSpPr>
        <p:spPr>
          <a:xfrm>
            <a:off x="150763" y="1310775"/>
            <a:ext cx="10722449" cy="46049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Podroben opis inovacije. </a:t>
            </a:r>
            <a:r>
              <a:rPr lang="sl-SI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Jasno je opisano na kakšen način inovacija rešuje izpostavljen izziv/problem in katere ključne lastnosti oz. funkcije izdelka/storitve/rešitve so izboljšane. 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Dodajte podatek ali ali gre za STALNO, PREBOJNO ali DISRUPTIVNO INOVACIJO, ter na katero področje inovacija naslavlja (8. člen pravilnika).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Jasno so opisani in posredni in neposredni konkurenti na področju predlagane inovacije.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Inovacijska ekipa: </a:t>
            </a:r>
            <a:r>
              <a:rPr lang="sl-SI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Inovacija je bila razvita z multidisciplinarno ekipo, pri razvoju ste sodelovali s strokovnjaki iz razvojno-raziskovalnih organizacij, drugih gospodarskih organizacij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Zaščita inovacije </a:t>
            </a:r>
            <a:r>
              <a:rPr lang="sl-SI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Inovacija je zaščitena z mednarodnim patentom, z blagovno znamko v tujini, z modelom v tujini, z avtorsko pravico na mednarodnem nivoju, s slovenskim patentom (navedba konkretnega imena/številke), poslovno skrivnostjo. V primeru, da inovacija nima širše priznane zaščite, pojasnite vaše vzvode in razloge za to odločitev. V primeru smiselne razlage, prijavitelj pri tej vsebini, ne izgublja </a:t>
            </a:r>
            <a:r>
              <a:rPr lang="sl-SI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točk pri ocenjevanju.</a:t>
            </a:r>
            <a:endParaRPr lang="sl-SI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endParaRPr lang="sl-SI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F0AF41F-7A50-9D46-1510-05966B0A4862}"/>
              </a:ext>
            </a:extLst>
          </p:cNvPr>
          <p:cNvSpPr/>
          <p:nvPr/>
        </p:nvSpPr>
        <p:spPr>
          <a:xfrm>
            <a:off x="8312130" y="5494375"/>
            <a:ext cx="3634328" cy="707886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Do 3000 znakov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1844042-60FF-E070-8725-88919F0B05CC}"/>
              </a:ext>
            </a:extLst>
          </p:cNvPr>
          <p:cNvSpPr txBox="1"/>
          <p:nvPr/>
        </p:nvSpPr>
        <p:spPr>
          <a:xfrm>
            <a:off x="847173" y="310920"/>
            <a:ext cx="9835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>
                <a:latin typeface="+mj-lt"/>
                <a:ea typeface="+mj-ea"/>
                <a:cs typeface="+mj-cs"/>
              </a:rPr>
              <a:t>2. Opis inovacije. Kakšna je vaša rešitev in kakšno novo vrednost inovacija ustvarja?</a:t>
            </a:r>
          </a:p>
          <a:p>
            <a:endParaRPr lang="sl-SI" sz="3600" b="1">
              <a:solidFill>
                <a:srgbClr val="4686C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170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9F83FA-3F59-AF45-6C39-EED04B2E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rgbClr val="AE9D39"/>
                </a:solidFill>
              </a:rPr>
              <a:t>Usmeritev za lažje razumevanje ocene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7DBDE6C-75AF-F966-10F1-13222D139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900397"/>
              </p:ext>
            </p:extLst>
          </p:nvPr>
        </p:nvGraphicFramePr>
        <p:xfrm>
          <a:off x="838200" y="2117344"/>
          <a:ext cx="10515600" cy="22722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56944">
                  <a:extLst>
                    <a:ext uri="{9D8B030D-6E8A-4147-A177-3AD203B41FA5}">
                      <a16:colId xmlns:a16="http://schemas.microsoft.com/office/drawing/2014/main" val="1074789595"/>
                    </a:ext>
                  </a:extLst>
                </a:gridCol>
                <a:gridCol w="9058656">
                  <a:extLst>
                    <a:ext uri="{9D8B030D-6E8A-4147-A177-3AD203B41FA5}">
                      <a16:colId xmlns:a16="http://schemas.microsoft.com/office/drawing/2014/main" val="3160184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Razpon ocene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Kaj mora biti izpolnjeno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996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0–5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Opis nejasen, brez dokazov; ni razlage delovanja; ni navedeno izboljšanje; manjkajo podatki o konkurenci.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1511667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5,25–6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Jasno razloženo delovanje; opredeljena ključna funkcionalnost; osnovna primerjava z alternativami.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2109576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6–7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Jasno opredeljene izboljšave (hitrost, stroški, zmogljivost); osnovna zaščita (poslovna skrivnost ali nacionalna prijava).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3205270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7–8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Inovacija presega obstoječe rešitve vsaj na nacionalni ravni; primerjava z najboljšimi praksami; opisana multidisciplinarna ekipa.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1914243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8–9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Dodatno je opredeljeno sodelovanje z raziskovalnimi organizacijami, drugimi podjetji; močna IP strategija.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579000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9–10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Dokazan mednarodni vpliv; vpliv na standarde/regulative; jasen, izvedljiv načrt </a:t>
                      </a:r>
                      <a:r>
                        <a:rPr lang="sl-SI" sz="1100" dirty="0" err="1">
                          <a:effectLst/>
                        </a:rPr>
                        <a:t>skaliranja</a:t>
                      </a:r>
                      <a:r>
                        <a:rPr lang="sl-SI" sz="1100" dirty="0">
                          <a:effectLst/>
                        </a:rPr>
                        <a:t>; inovacija kot referenčni primer v panogi.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57150"/>
                </a:tc>
                <a:extLst>
                  <a:ext uri="{0D108BD9-81ED-4DB2-BD59-A6C34878D82A}">
                    <a16:rowId xmlns:a16="http://schemas.microsoft.com/office/drawing/2014/main" val="49387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666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986E2FC-4163-7D09-9B02-5DAF2ADCBE67}"/>
              </a:ext>
            </a:extLst>
          </p:cNvPr>
          <p:cNvSpPr txBox="1"/>
          <p:nvPr/>
        </p:nvSpPr>
        <p:spPr>
          <a:xfrm>
            <a:off x="622317" y="172845"/>
            <a:ext cx="9636659" cy="553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sl-SI" sz="20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Gospodarski učinki inovacije</a:t>
            </a:r>
            <a:r>
              <a:rPr lang="sl-SI" sz="20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(v primeru družbene inovacije – širši družbeni učinki)</a:t>
            </a:r>
            <a:endParaRPr lang="sl-SI" sz="20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Opišite trenutne finančne učinke na vašo organizacijo, ter kakšna je bila strategija doseganja le teh. </a:t>
            </a:r>
            <a:endParaRPr lang="sl-SI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Predstavite oceno za prihodnost (v % rasti ali v EUR) ter strategijo doseganja finančnih in drugih gospodarskih učinkov. Predstavite vpliv inovacije na morebitno znižanje stroškov, povečanje prihodkov, dobička ali dodane vrednosti.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Kakšna je vrednost vlaganj v razvoj inovacije (lahko opisno, % ali v EUR).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Jasno opišite kdo so ciljne skupine kupcev oz. končni uporabniki inovacije. 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Opišite trg, ter opredelite vrednostno vaš tržni delež. V primeru, da gre za koristno uporabo in ne prodajo inovacije, je jasno opisan obseg oz. širina uporabe inovacije.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CB0F83F2-F443-639C-6A65-52CB076C6A4B}"/>
              </a:ext>
            </a:extLst>
          </p:cNvPr>
          <p:cNvSpPr/>
          <p:nvPr/>
        </p:nvSpPr>
        <p:spPr>
          <a:xfrm>
            <a:off x="8312130" y="5494375"/>
            <a:ext cx="3634328" cy="707886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Do 3000 znakov</a:t>
            </a:r>
          </a:p>
        </p:txBody>
      </p:sp>
    </p:spTree>
    <p:extLst>
      <p:ext uri="{BB962C8B-B14F-4D97-AF65-F5344CB8AC3E}">
        <p14:creationId xmlns:p14="http://schemas.microsoft.com/office/powerpoint/2010/main" val="14504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12F777-419D-21BD-6A46-18EB1C83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rgbClr val="AE9D39"/>
                </a:solidFill>
              </a:rPr>
              <a:t>Usmeritev za lažje razumevanje ocene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41C0B16D-200D-BFD8-09D4-F0E637D8E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769823"/>
              </p:ext>
            </p:extLst>
          </p:nvPr>
        </p:nvGraphicFramePr>
        <p:xfrm>
          <a:off x="838200" y="2213737"/>
          <a:ext cx="10515600" cy="22722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11808">
                  <a:extLst>
                    <a:ext uri="{9D8B030D-6E8A-4147-A177-3AD203B41FA5}">
                      <a16:colId xmlns:a16="http://schemas.microsoft.com/office/drawing/2014/main" val="2885095285"/>
                    </a:ext>
                  </a:extLst>
                </a:gridCol>
                <a:gridCol w="9003792">
                  <a:extLst>
                    <a:ext uri="{9D8B030D-6E8A-4147-A177-3AD203B41FA5}">
                      <a16:colId xmlns:a16="http://schemas.microsoft.com/office/drawing/2014/main" val="1438498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Razpon ocene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Kaj mora biti izpolnjeno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0–5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Ni merljivih rezultatov; rešitev, produkt še ne ustvarja vrednosti na trgu, projekcije brez dokazov.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3829964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5,25–6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Prvi piloti/prodaje; učinek na prihodke &lt;1 %; jasna razlaga začetnih rezultatov.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1836174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6–7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Delež v prihodkih podjetja 1–3 % ali znižanje stroškov 1–3 %; osnovne projekcije za 3 leta.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3504708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7–8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Delež v prihodkih podjetja 3–5 %; ≥2 trga; podpisane pogodbe; razvidna strategija komercializacije.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1774715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8–9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Delež v prihodkih podjetja 5–10 %; 3–4 trgi; licenciranje IP; mednarodni partnerji; jasna tržna strategija.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1877276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9–10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Delež v prihodkih podjetja &gt;10 %; globalna </a:t>
                      </a:r>
                      <a:r>
                        <a:rPr lang="sl-SI" sz="1100" dirty="0" err="1">
                          <a:effectLst/>
                        </a:rPr>
                        <a:t>skalacija</a:t>
                      </a:r>
                      <a:r>
                        <a:rPr lang="sl-SI" sz="1100" dirty="0">
                          <a:effectLst/>
                        </a:rPr>
                        <a:t>; strateške investicije; dokazani učinki v panogi; 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57150"/>
                </a:tc>
                <a:extLst>
                  <a:ext uri="{0D108BD9-81ED-4DB2-BD59-A6C34878D82A}">
                    <a16:rowId xmlns:a16="http://schemas.microsoft.com/office/drawing/2014/main" val="2086048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847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986E2FC-4163-7D09-9B02-5DAF2ADCBE67}"/>
              </a:ext>
            </a:extLst>
          </p:cNvPr>
          <p:cNvSpPr txBox="1"/>
          <p:nvPr/>
        </p:nvSpPr>
        <p:spPr>
          <a:xfrm>
            <a:off x="685501" y="313371"/>
            <a:ext cx="9553968" cy="5576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sl-SI" sz="24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Trajnostni in </a:t>
            </a:r>
            <a:r>
              <a:rPr lang="sl-SI" sz="2400" b="1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okoljski</a:t>
            </a:r>
            <a:r>
              <a:rPr lang="sl-SI" sz="24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učinki inovacije</a:t>
            </a:r>
            <a:endParaRPr lang="sl-SI" sz="24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Trajnostni učinki: Vpliv inovacije </a:t>
            </a: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 podjetje, širšo družbo, okolje v katerem podjetje deluje.  Ali inovacija ustvarja nova delovna mesta, oziroma prispeva k optimizaciji in bolj kvalitetnim delovnim mestom. 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Opišite učinek na razvoj inovacijske kulture v podjetju, organizaciji, pri posameznikih, ter razvoj njihovih kompetenc, spodbujanje interdisciplinarnosti pri inoviranju, timsko delo, sodelovanje z uporabniki.</a:t>
            </a:r>
            <a:endParaRPr lang="sl-SI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Opišite vpliv inovacije na okolje. Ali je pri snovanju inovacije uporabljen trajnostni vidik - Krožno gospodarstvo, učinkovita raba materialov, energije, emisije toplogrednih plinov, ravnanje z odpadki. Je že pri snovanju inovacije upoštevano krožna uporaba.</a:t>
            </a:r>
            <a:endParaRPr lang="sl-SI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Kako inovacija spodbuja varčevanje, trajnost tako pri podjetju, kot uporabnikih. </a:t>
            </a:r>
            <a:endParaRPr lang="sl-SI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2929BE8-592A-B76E-98B3-671F59D98142}"/>
              </a:ext>
            </a:extLst>
          </p:cNvPr>
          <p:cNvSpPr/>
          <p:nvPr/>
        </p:nvSpPr>
        <p:spPr>
          <a:xfrm>
            <a:off x="7876980" y="5481336"/>
            <a:ext cx="3634328" cy="707886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Do 3000 znakov</a:t>
            </a:r>
          </a:p>
        </p:txBody>
      </p:sp>
    </p:spTree>
    <p:extLst>
      <p:ext uri="{BB962C8B-B14F-4D97-AF65-F5344CB8AC3E}">
        <p14:creationId xmlns:p14="http://schemas.microsoft.com/office/powerpoint/2010/main" val="40220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255895-09A7-1A8E-A1DD-366C0390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rgbClr val="AE9D39"/>
                </a:solidFill>
              </a:rPr>
              <a:t>Usmeritev za lažje razumevanje ocene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35ECECC8-8705-A096-7F12-E695C82B6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259595"/>
              </p:ext>
            </p:extLst>
          </p:nvPr>
        </p:nvGraphicFramePr>
        <p:xfrm>
          <a:off x="838200" y="2310130"/>
          <a:ext cx="10515600" cy="22722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12392">
                  <a:extLst>
                    <a:ext uri="{9D8B030D-6E8A-4147-A177-3AD203B41FA5}">
                      <a16:colId xmlns:a16="http://schemas.microsoft.com/office/drawing/2014/main" val="2177668986"/>
                    </a:ext>
                  </a:extLst>
                </a:gridCol>
                <a:gridCol w="8903208">
                  <a:extLst>
                    <a:ext uri="{9D8B030D-6E8A-4147-A177-3AD203B41FA5}">
                      <a16:colId xmlns:a16="http://schemas.microsoft.com/office/drawing/2014/main" val="29180228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Razpon ocene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Kaj mora biti izpolnjeno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75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0–5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>
                          <a:effectLst/>
                        </a:rPr>
                        <a:t>Splošen opis; ni metrik; ali dokazano negativen vpliv.</a:t>
                      </a:r>
                      <a:endParaRPr lang="sl-SI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4223473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5,25–6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>
                          <a:effectLst/>
                        </a:rPr>
                        <a:t>Navedene osnovne trajnostne značilnosti; konkreten opis vpliva na okolje.</a:t>
                      </a:r>
                      <a:endParaRPr lang="sl-SI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3142505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6–7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>
                          <a:effectLst/>
                        </a:rPr>
                        <a:t>Prispevek k znižanju oziroma izboljšanju 1–3 %; uvedeni elementi krožnega gospodarstva ali energetske učinkovitosti.</a:t>
                      </a:r>
                      <a:endParaRPr lang="sl-SI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2155004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7–8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>
                          <a:effectLst/>
                        </a:rPr>
                        <a:t>Prispevek k znižanju oziroma izboljšanju 3–5 %; delna analiza LCA; vzpostavljeni sistemi upravljanja.</a:t>
                      </a:r>
                      <a:endParaRPr lang="sl-SI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3751492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8–9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>
                          <a:effectLst/>
                        </a:rPr>
                        <a:t>Prispevek k znižanju oziroma izboljšanju 5–10 %; potrjeni certifikati (npr. certifikat ISO), izvedena polna LCA; dokazani širši okoljski učinki.</a:t>
                      </a:r>
                      <a:endParaRPr lang="sl-SI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672771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9–10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Prispevek k znižanju oziroma izboljšanju &gt;10 %; pionirske prakse; dolgotrajna vzdržnost; dokazani družbeni vplivi na več ravneh.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57150"/>
                </a:tc>
                <a:extLst>
                  <a:ext uri="{0D108BD9-81ED-4DB2-BD59-A6C34878D82A}">
                    <a16:rowId xmlns:a16="http://schemas.microsoft.com/office/drawing/2014/main" val="3349054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014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986E2FC-4163-7D09-9B02-5DAF2ADCBE67}"/>
              </a:ext>
            </a:extLst>
          </p:cNvPr>
          <p:cNvSpPr txBox="1"/>
          <p:nvPr/>
        </p:nvSpPr>
        <p:spPr>
          <a:xfrm>
            <a:off x="685500" y="878810"/>
            <a:ext cx="10031661" cy="1969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sl-SI" sz="24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 Zakaj je inovacija edinstvena?</a:t>
            </a:r>
            <a:endParaRPr lang="sl-SI" sz="240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Predstavite najpomembnejše učinke, ki jih inovacija prinaša družbi. Zakaj je to nekaj povsem novega in to zapišite s ključnimi točkami.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l-SI" sz="20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AE2E685A-26D9-AD0C-82E2-60E40AB9AC3A}"/>
              </a:ext>
            </a:extLst>
          </p:cNvPr>
          <p:cNvSpPr/>
          <p:nvPr/>
        </p:nvSpPr>
        <p:spPr>
          <a:xfrm>
            <a:off x="7741761" y="4987380"/>
            <a:ext cx="3634328" cy="707886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Do 1000 znakov</a:t>
            </a:r>
          </a:p>
        </p:txBody>
      </p:sp>
    </p:spTree>
    <p:extLst>
      <p:ext uri="{BB962C8B-B14F-4D97-AF65-F5344CB8AC3E}">
        <p14:creationId xmlns:p14="http://schemas.microsoft.com/office/powerpoint/2010/main" val="34450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0F020F-A6E9-BE77-33AF-28780E6B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rgbClr val="AE9D39"/>
                </a:solidFill>
              </a:rPr>
              <a:t>Usmeritev za lažje razumevanje ocene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A8D6A90F-E869-BB35-301A-FCF573FFE0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111903"/>
              </p:ext>
            </p:extLst>
          </p:nvPr>
        </p:nvGraphicFramePr>
        <p:xfrm>
          <a:off x="838200" y="2310130"/>
          <a:ext cx="10515600" cy="22722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21536">
                  <a:extLst>
                    <a:ext uri="{9D8B030D-6E8A-4147-A177-3AD203B41FA5}">
                      <a16:colId xmlns:a16="http://schemas.microsoft.com/office/drawing/2014/main" val="254300271"/>
                    </a:ext>
                  </a:extLst>
                </a:gridCol>
                <a:gridCol w="8894064">
                  <a:extLst>
                    <a:ext uri="{9D8B030D-6E8A-4147-A177-3AD203B41FA5}">
                      <a16:colId xmlns:a16="http://schemas.microsoft.com/office/drawing/2014/main" val="24564398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Razpon ocene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Kaj mora biti izpolnjeno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215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0–5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>
                          <a:effectLst/>
                        </a:rPr>
                        <a:t>Edinstvenost ni dokazana; opis trivialen.</a:t>
                      </a:r>
                      <a:endParaRPr lang="sl-SI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3624635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5,25–6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>
                          <a:effectLst/>
                        </a:rPr>
                        <a:t>Jasno opisane koristi za podjetje; lokalna novost.</a:t>
                      </a:r>
                      <a:endParaRPr lang="sl-SI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3103191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6–7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>
                          <a:effectLst/>
                        </a:rPr>
                        <a:t>Prva ali redka rešitev v panogi na nacionalni ravni; dokazano preseganje standarda panoge.</a:t>
                      </a:r>
                      <a:endParaRPr lang="sl-SI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1966060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7–8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>
                          <a:effectLst/>
                        </a:rPr>
                        <a:t>Prenosljivost v druge panoge; izvedeni pilotni prenosi; pokazani multiplikativni učinki.</a:t>
                      </a:r>
                      <a:endParaRPr lang="sl-SI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2881925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8–9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>
                          <a:effectLst/>
                        </a:rPr>
                        <a:t>Mednarodna relevantnost; nagrade, objave, standardizacija; dokazano zanimanje globalnih partnerjev.</a:t>
                      </a:r>
                      <a:endParaRPr lang="sl-SI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/>
                </a:tc>
                <a:extLst>
                  <a:ext uri="{0D108BD9-81ED-4DB2-BD59-A6C34878D82A}">
                    <a16:rowId xmlns:a16="http://schemas.microsoft.com/office/drawing/2014/main" val="3890622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9–10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66675">
                    <a:solidFill>
                      <a:srgbClr val="AE9D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sl-SI" sz="1100" dirty="0">
                          <a:effectLst/>
                        </a:rPr>
                        <a:t>Prva na svetu ali globalna referenca; vpliv na standarde/regulative; preboj z dokazanim svetovnim vplivom.</a:t>
                      </a:r>
                      <a:endParaRPr lang="sl-SI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76200" marT="76200" marB="57150"/>
                </a:tc>
                <a:extLst>
                  <a:ext uri="{0D108BD9-81ED-4DB2-BD59-A6C34878D82A}">
                    <a16:rowId xmlns:a16="http://schemas.microsoft.com/office/drawing/2014/main" val="388890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63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372D8CF-836F-C9FA-413A-5B4D6A20DBC0}"/>
              </a:ext>
            </a:extLst>
          </p:cNvPr>
          <p:cNvSpPr txBox="1"/>
          <p:nvPr/>
        </p:nvSpPr>
        <p:spPr>
          <a:xfrm>
            <a:off x="4070445" y="282776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72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0F101D4D-1777-1FF9-6216-7893D21EEBE1}"/>
              </a:ext>
            </a:extLst>
          </p:cNvPr>
          <p:cNvSpPr txBox="1">
            <a:spLocks/>
          </p:cNvSpPr>
          <p:nvPr/>
        </p:nvSpPr>
        <p:spPr>
          <a:xfrm>
            <a:off x="910548" y="1505912"/>
            <a:ext cx="10370903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Gospodarske družbe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Samostojni podjetniki 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Posamezniki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Samostojni inovatorji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Druge organizacijske oblike (zavodi, fakultete, raziskovalni instituti, šole …)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A6C8427-36D0-CA0A-9021-800491ABA37B}"/>
              </a:ext>
            </a:extLst>
          </p:cNvPr>
          <p:cNvSpPr txBox="1"/>
          <p:nvPr/>
        </p:nvSpPr>
        <p:spPr>
          <a:xfrm>
            <a:off x="910548" y="667387"/>
            <a:ext cx="146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KDO?</a:t>
            </a:r>
          </a:p>
        </p:txBody>
      </p:sp>
    </p:spTree>
    <p:extLst>
      <p:ext uri="{BB962C8B-B14F-4D97-AF65-F5344CB8AC3E}">
        <p14:creationId xmlns:p14="http://schemas.microsoft.com/office/powerpoint/2010/main" val="42031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986E2FC-4163-7D09-9B02-5DAF2ADCBE67}"/>
              </a:ext>
            </a:extLst>
          </p:cNvPr>
          <p:cNvSpPr txBox="1"/>
          <p:nvPr/>
        </p:nvSpPr>
        <p:spPr>
          <a:xfrm>
            <a:off x="685500" y="313371"/>
            <a:ext cx="9520384" cy="5273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sl-SI" sz="20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Obvezne priloge: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FOTO 5 fotografij inovacije velikosti vsaj (1920x1080px) – lahko več.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Skupinska fotografija inovatorjev z inovacijo velikosti vsaj (1920x1080px)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Video (ni obvezno, je zelo priporočljivo) – preko </a:t>
            </a:r>
            <a:r>
              <a:rPr lang="sl-SI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we</a:t>
            </a: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transfer v primeru, da je video večji</a:t>
            </a:r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– v kolikor bo video ali fotografije prevelik, lahko, da bo sistem oddajo zavrnil.</a:t>
            </a: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Logotip prijavitelja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Podpisana izjava za prijavo in resničnost podatkov v prijavi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Podpisana izjava za objavo materialov v promocijske namene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Dodatno gradivo (grafi, tabele, simulacije,…) – ni obvezno, priporočljivo </a:t>
            </a:r>
          </a:p>
        </p:txBody>
      </p:sp>
    </p:spTree>
    <p:extLst>
      <p:ext uri="{BB962C8B-B14F-4D97-AF65-F5344CB8AC3E}">
        <p14:creationId xmlns:p14="http://schemas.microsoft.com/office/powerpoint/2010/main" val="5452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značba mesta besedila 2">
            <a:extLst>
              <a:ext uri="{FF2B5EF4-FFF2-40B4-BE49-F238E27FC236}">
                <a16:creationId xmlns:a16="http://schemas.microsoft.com/office/drawing/2014/main" id="{A231FD0B-7BA3-4001-9E3E-C2CBEAC18FFA}"/>
              </a:ext>
            </a:extLst>
          </p:cNvPr>
          <p:cNvSpPr txBox="1">
            <a:spLocks/>
          </p:cNvSpPr>
          <p:nvPr/>
        </p:nvSpPr>
        <p:spPr>
          <a:xfrm>
            <a:off x="973731" y="975486"/>
            <a:ext cx="10215379" cy="1500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l-SI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Izziv, ki ga inovacija rešuje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Najvišje možno število točk: </a:t>
            </a:r>
            <a:r>
              <a:rPr lang="sl-SI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1,5</a:t>
            </a: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sl-SI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2.Opis inovacije. Kakšna je vaša rešitev in kakšno novo vrednost inovacija ustvarja?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Najvišje možno število točk: </a:t>
            </a:r>
            <a:r>
              <a:rPr lang="sl-SI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2,5</a:t>
            </a: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sl-SI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Gospodarski učinki inovacije</a:t>
            </a: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(v primeru družbene inovacije – širši družbeni učinki)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Najvišje možno število točk: </a:t>
            </a:r>
            <a:r>
              <a:rPr lang="sl-SI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2,5</a:t>
            </a: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sl-SI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Trajnostni in </a:t>
            </a:r>
            <a:r>
              <a:rPr lang="sl-SI" sz="1600" b="1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okoljski</a:t>
            </a:r>
            <a:r>
              <a:rPr lang="sl-SI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učinki inovacije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Najvišje možno število točk: </a:t>
            </a:r>
            <a:r>
              <a:rPr lang="sl-SI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2,5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sl-SI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 Zakaj je inovacija edinstvena?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Najvišje možno število točk: </a:t>
            </a:r>
            <a:r>
              <a:rPr lang="sl-SI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*Skupno število točk je 10.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69C9EB9-2463-2EA6-D26A-583E49DF1BFA}"/>
              </a:ext>
            </a:extLst>
          </p:cNvPr>
          <p:cNvSpPr txBox="1"/>
          <p:nvPr/>
        </p:nvSpPr>
        <p:spPr>
          <a:xfrm>
            <a:off x="901495" y="329155"/>
            <a:ext cx="8179131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Skupna ocena</a:t>
            </a:r>
          </a:p>
        </p:txBody>
      </p:sp>
    </p:spTree>
    <p:extLst>
      <p:ext uri="{BB962C8B-B14F-4D97-AF65-F5344CB8AC3E}">
        <p14:creationId xmlns:p14="http://schemas.microsoft.com/office/powerpoint/2010/main" val="41974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0230F526-5956-4CE7-A8B4-A7E360090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05" y="2567557"/>
            <a:ext cx="1584960" cy="154228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23CE565C-4DAB-4335-B546-FFCD2D3EA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15" y="2567557"/>
            <a:ext cx="1584960" cy="154228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F5F0DB4-E9C6-4271-B884-B690E8C1B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25" y="2540117"/>
            <a:ext cx="1584960" cy="1542288"/>
          </a:xfrm>
          <a:prstGeom prst="rect">
            <a:avLst/>
          </a:prstGeom>
        </p:spPr>
      </p:pic>
      <p:sp>
        <p:nvSpPr>
          <p:cNvPr id="16" name="Pravokotnik 15">
            <a:extLst>
              <a:ext uri="{FF2B5EF4-FFF2-40B4-BE49-F238E27FC236}">
                <a16:creationId xmlns:a16="http://schemas.microsoft.com/office/drawing/2014/main" id="{C971C716-1FB4-43DA-8D5F-EBD43C66C2D7}"/>
              </a:ext>
            </a:extLst>
          </p:cNvPr>
          <p:cNvSpPr/>
          <p:nvPr/>
        </p:nvSpPr>
        <p:spPr>
          <a:xfrm>
            <a:off x="2280255" y="1985215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9,0 - 10 točk</a:t>
            </a:r>
            <a:endParaRPr lang="sl-SI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4A63C54A-9550-4048-B766-78D1A45C360E}"/>
              </a:ext>
            </a:extLst>
          </p:cNvPr>
          <p:cNvSpPr/>
          <p:nvPr/>
        </p:nvSpPr>
        <p:spPr>
          <a:xfrm>
            <a:off x="5016995" y="1985215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sl-SI" b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8,0 - 8,99 točk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6BF1AD55-5994-4C23-BA2A-F6450E9A08A1}"/>
              </a:ext>
            </a:extLst>
          </p:cNvPr>
          <p:cNvSpPr/>
          <p:nvPr/>
        </p:nvSpPr>
        <p:spPr>
          <a:xfrm>
            <a:off x="8000598" y="1970982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sl-SI" b="1">
                <a:solidFill>
                  <a:srgbClr val="99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7,0 - 7,99 točk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E1BC6E0E-A2F3-4A5B-9CEE-4E13D5553769}"/>
              </a:ext>
            </a:extLst>
          </p:cNvPr>
          <p:cNvSpPr/>
          <p:nvPr/>
        </p:nvSpPr>
        <p:spPr>
          <a:xfrm>
            <a:off x="2197652" y="4266942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sl-SI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8,1 - 10 točk*</a:t>
            </a: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C87626CD-5EFB-4223-824D-635AB25902FA}"/>
              </a:ext>
            </a:extLst>
          </p:cNvPr>
          <p:cNvSpPr/>
          <p:nvPr/>
        </p:nvSpPr>
        <p:spPr>
          <a:xfrm>
            <a:off x="4978546" y="4266942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7,2 - 8,09 točk*</a:t>
            </a:r>
            <a:endParaRPr lang="sl-SI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38244FA2-9B6F-4E23-95F3-503A0D2D4C06}"/>
              </a:ext>
            </a:extLst>
          </p:cNvPr>
          <p:cNvSpPr/>
          <p:nvPr/>
        </p:nvSpPr>
        <p:spPr>
          <a:xfrm>
            <a:off x="7918844" y="4266942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sl-SI" b="1">
                <a:solidFill>
                  <a:srgbClr val="99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6,3 - 7,19 točk*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610CFE90-33E5-4F13-8F5A-F9DB58F5F110}"/>
              </a:ext>
            </a:extLst>
          </p:cNvPr>
          <p:cNvSpPr/>
          <p:nvPr/>
        </p:nvSpPr>
        <p:spPr>
          <a:xfrm>
            <a:off x="532006" y="5229833"/>
            <a:ext cx="10693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*Družbene inovacije in inovacije, za katere je očitno, da niso bile deležne organizirane in profesionalne podpore</a:t>
            </a:r>
          </a:p>
        </p:txBody>
      </p:sp>
    </p:spTree>
    <p:extLst>
      <p:ext uri="{BB962C8B-B14F-4D97-AF65-F5344CB8AC3E}">
        <p14:creationId xmlns:p14="http://schemas.microsoft.com/office/powerpoint/2010/main" val="20465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4B9FA3A4-863C-48F1-A3C0-BD7D6135F896}"/>
              </a:ext>
            </a:extLst>
          </p:cNvPr>
          <p:cNvSpPr txBox="1">
            <a:spLocks/>
          </p:cNvSpPr>
          <p:nvPr/>
        </p:nvSpPr>
        <p:spPr>
          <a:xfrm>
            <a:off x="1128011" y="2551783"/>
            <a:ext cx="9314915" cy="2099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 September 2026</a:t>
            </a:r>
          </a:p>
          <a:p>
            <a:endParaRPr lang="sl-SI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Kongresni center, Brdo pri Kranju</a:t>
            </a:r>
          </a:p>
          <a:p>
            <a:endParaRPr lang="sl-SI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0ED35C7-8A17-ECE6-F3AC-C920FA1793B8}"/>
              </a:ext>
            </a:extLst>
          </p:cNvPr>
          <p:cNvSpPr txBox="1"/>
          <p:nvPr/>
        </p:nvSpPr>
        <p:spPr>
          <a:xfrm>
            <a:off x="1345114" y="1122828"/>
            <a:ext cx="81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Dan inovativnosti 2026</a:t>
            </a:r>
          </a:p>
        </p:txBody>
      </p:sp>
    </p:spTree>
    <p:extLst>
      <p:ext uri="{BB962C8B-B14F-4D97-AF65-F5344CB8AC3E}">
        <p14:creationId xmlns:p14="http://schemas.microsoft.com/office/powerpoint/2010/main" val="31141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8167562-C8AA-40B4-92E3-B09C6322A95F}"/>
              </a:ext>
            </a:extLst>
          </p:cNvPr>
          <p:cNvSpPr txBox="1"/>
          <p:nvPr/>
        </p:nvSpPr>
        <p:spPr>
          <a:xfrm>
            <a:off x="1518845" y="5500165"/>
            <a:ext cx="951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Kontakt: </a:t>
            </a:r>
            <a:r>
              <a:rPr lang="sl-SI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Katja.pokerznik@gzs.si</a:t>
            </a:r>
            <a:r>
              <a:rPr lang="sl-SI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031 647 677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5CDB1B9-0E00-0E15-889A-5AF23FDD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202" y="1948303"/>
            <a:ext cx="7825021" cy="3296572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ABEC61A-185B-6DC5-CB7C-9D984678A80D}"/>
              </a:ext>
            </a:extLst>
          </p:cNvPr>
          <p:cNvSpPr txBox="1"/>
          <p:nvPr/>
        </p:nvSpPr>
        <p:spPr>
          <a:xfrm>
            <a:off x="1299847" y="412796"/>
            <a:ext cx="8486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Vabljeni k prijavi, bodite med najboljšimi inovatorji v Sloveniji!</a:t>
            </a:r>
          </a:p>
        </p:txBody>
      </p:sp>
    </p:spTree>
    <p:extLst>
      <p:ext uri="{BB962C8B-B14F-4D97-AF65-F5344CB8AC3E}">
        <p14:creationId xmlns:p14="http://schemas.microsoft.com/office/powerpoint/2010/main" val="130274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x__x0000_i1028">
            <a:extLst>
              <a:ext uri="{FF2B5EF4-FFF2-40B4-BE49-F238E27FC236}">
                <a16:creationId xmlns:a16="http://schemas.microsoft.com/office/drawing/2014/main" id="{91078B16-8FB8-4587-8270-1E8BD045DAA2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9" y="2144715"/>
            <a:ext cx="9079740" cy="404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A467101-A63C-4E47-8001-4A99D529FDE6}"/>
              </a:ext>
            </a:extLst>
          </p:cNvPr>
          <p:cNvSpPr txBox="1"/>
          <p:nvPr/>
        </p:nvSpPr>
        <p:spPr>
          <a:xfrm>
            <a:off x="3850258" y="665875"/>
            <a:ext cx="75631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Spletna stran </a:t>
            </a:r>
            <a:r>
              <a:rPr lang="sl-SI" sz="3600" b="1" dirty="0">
                <a:solidFill>
                  <a:srgbClr val="AE9D39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INOVATIVNA SLOVENIJA </a:t>
            </a:r>
            <a:endParaRPr lang="sl-SI" sz="3600" b="1" dirty="0">
              <a:solidFill>
                <a:srgbClr val="AE9D39"/>
              </a:solidFill>
              <a:latin typeface="+mj-lt"/>
              <a:ea typeface="+mj-ea"/>
              <a:cs typeface="+mj-cs"/>
            </a:endParaRPr>
          </a:p>
          <a:p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Kontakti na 13 regijskih gospodarskih zbornicah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2D27240-B336-487B-2A01-D062FAA50B6C}"/>
              </a:ext>
            </a:extLst>
          </p:cNvPr>
          <p:cNvSpPr txBox="1"/>
          <p:nvPr/>
        </p:nvSpPr>
        <p:spPr>
          <a:xfrm>
            <a:off x="346010" y="665875"/>
            <a:ext cx="396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KJE IN KAKO?</a:t>
            </a:r>
          </a:p>
        </p:txBody>
      </p:sp>
    </p:spTree>
    <p:extLst>
      <p:ext uri="{BB962C8B-B14F-4D97-AF65-F5344CB8AC3E}">
        <p14:creationId xmlns:p14="http://schemas.microsoft.com/office/powerpoint/2010/main" val="11058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07EA6D2-F993-2EE5-82A3-F9DF895002AA}"/>
              </a:ext>
            </a:extLst>
          </p:cNvPr>
          <p:cNvSpPr txBox="1"/>
          <p:nvPr/>
        </p:nvSpPr>
        <p:spPr>
          <a:xfrm>
            <a:off x="3880527" y="319188"/>
            <a:ext cx="3094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Potek razpisa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9D233AA5-DD64-CBFE-BD57-CBB5B07AC9C4}"/>
              </a:ext>
            </a:extLst>
          </p:cNvPr>
          <p:cNvSpPr/>
          <p:nvPr/>
        </p:nvSpPr>
        <p:spPr>
          <a:xfrm>
            <a:off x="177731" y="1216738"/>
            <a:ext cx="1465634" cy="830997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sl-SI" sz="24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Poiščite razpis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3986BD2-E99C-E701-9E53-EC65B905167D}"/>
              </a:ext>
            </a:extLst>
          </p:cNvPr>
          <p:cNvSpPr/>
          <p:nvPr/>
        </p:nvSpPr>
        <p:spPr>
          <a:xfrm>
            <a:off x="1643364" y="1710336"/>
            <a:ext cx="2397693" cy="1938992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sl-SI" sz="24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Preberite razpis in pravilnik (najdite pomoč na regijskih zbornicah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166F262F-1369-F160-3CE7-3A9DA79CA584}"/>
              </a:ext>
            </a:extLst>
          </p:cNvPr>
          <p:cNvSpPr/>
          <p:nvPr/>
        </p:nvSpPr>
        <p:spPr>
          <a:xfrm>
            <a:off x="3880527" y="2805752"/>
            <a:ext cx="2084168" cy="1569660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Pripravite vsebino za prijavo na predlogi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9C57E044-035D-12FD-FBDD-50FF9D1544B6}"/>
              </a:ext>
            </a:extLst>
          </p:cNvPr>
          <p:cNvSpPr/>
          <p:nvPr/>
        </p:nvSpPr>
        <p:spPr>
          <a:xfrm>
            <a:off x="5800255" y="3799726"/>
            <a:ext cx="2084168" cy="1569660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Skrbno izpolnite spletni obrazec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CFDEA6C9-64E5-47A0-ABC5-957C93A18F6E}"/>
              </a:ext>
            </a:extLst>
          </p:cNvPr>
          <p:cNvSpPr/>
          <p:nvPr/>
        </p:nvSpPr>
        <p:spPr>
          <a:xfrm>
            <a:off x="7895869" y="4229651"/>
            <a:ext cx="2084168" cy="1200329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Oddajte obrazec do 3.4.2026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2E132E45-B66A-363F-0887-88ADA54491DE}"/>
              </a:ext>
            </a:extLst>
          </p:cNvPr>
          <p:cNvSpPr/>
          <p:nvPr/>
        </p:nvSpPr>
        <p:spPr>
          <a:xfrm>
            <a:off x="9980037" y="4670512"/>
            <a:ext cx="2084168" cy="1569660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Udeležite se regijske in nacionalne podelitve</a:t>
            </a:r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2DB88A12-B0B9-4E8E-FCF7-83A27E905891}"/>
              </a:ext>
            </a:extLst>
          </p:cNvPr>
          <p:cNvSpPr/>
          <p:nvPr/>
        </p:nvSpPr>
        <p:spPr>
          <a:xfrm>
            <a:off x="601281" y="4824499"/>
            <a:ext cx="2084168" cy="1200329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Vse info: </a:t>
            </a:r>
            <a:r>
              <a:rPr lang="sl-SI" sz="2400" b="1" dirty="0">
                <a:solidFill>
                  <a:srgbClr val="AE9D39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INOVATIVNA SLOVENIJA</a:t>
            </a:r>
            <a:endParaRPr lang="sl-SI" sz="2400" b="1" dirty="0">
              <a:solidFill>
                <a:srgbClr val="AE9D3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A5E0151B-FBB4-F92D-46D0-CF5BD9A1B71E}"/>
              </a:ext>
            </a:extLst>
          </p:cNvPr>
          <p:cNvSpPr/>
          <p:nvPr/>
        </p:nvSpPr>
        <p:spPr>
          <a:xfrm>
            <a:off x="7560881" y="1620400"/>
            <a:ext cx="2397692" cy="830997"/>
          </a:xfrm>
          <a:prstGeom prst="rect">
            <a:avLst/>
          </a:prstGeom>
          <a:noFill/>
          <a:ln>
            <a:solidFill>
              <a:srgbClr val="DFC52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Prijavni obrazec: </a:t>
            </a:r>
            <a:r>
              <a:rPr lang="sl-SI" sz="2400" b="1" dirty="0">
                <a:solidFill>
                  <a:srgbClr val="AE9D39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PRIJAVA 2026</a:t>
            </a:r>
            <a:endParaRPr lang="sl-SI" sz="2400" b="1" dirty="0">
              <a:solidFill>
                <a:srgbClr val="AE9D3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3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57BFBB2-887C-4FB0-AB07-6C7C9227513C}"/>
              </a:ext>
            </a:extLst>
          </p:cNvPr>
          <p:cNvSpPr txBox="1"/>
          <p:nvPr/>
        </p:nvSpPr>
        <p:spPr>
          <a:xfrm>
            <a:off x="1509259" y="2323105"/>
            <a:ext cx="86577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Rok za oddajo prijav: </a:t>
            </a:r>
          </a:p>
          <a:p>
            <a:pPr algn="ctr"/>
            <a:r>
              <a:rPr lang="sl-SI" sz="5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3.4.2026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F628E9E-1ED2-A127-D976-FB245BC82599}"/>
              </a:ext>
            </a:extLst>
          </p:cNvPr>
          <p:cNvSpPr txBox="1"/>
          <p:nvPr/>
        </p:nvSpPr>
        <p:spPr>
          <a:xfrm>
            <a:off x="1668204" y="686533"/>
            <a:ext cx="396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KDAJ?</a:t>
            </a:r>
          </a:p>
        </p:txBody>
      </p:sp>
    </p:spTree>
    <p:extLst>
      <p:ext uri="{BB962C8B-B14F-4D97-AF65-F5344CB8AC3E}">
        <p14:creationId xmlns:p14="http://schemas.microsoft.com/office/powerpoint/2010/main" val="34203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372D8CF-836F-C9FA-413A-5B4D6A20DBC0}"/>
              </a:ext>
            </a:extLst>
          </p:cNvPr>
          <p:cNvSpPr txBox="1"/>
          <p:nvPr/>
        </p:nvSpPr>
        <p:spPr>
          <a:xfrm>
            <a:off x="4070445" y="282776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72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E559F31E-48FC-94E4-95BF-C8EF7F0F593E}"/>
              </a:ext>
            </a:extLst>
          </p:cNvPr>
          <p:cNvSpPr txBox="1">
            <a:spLocks/>
          </p:cNvSpPr>
          <p:nvPr/>
        </p:nvSpPr>
        <p:spPr>
          <a:xfrm>
            <a:off x="805975" y="1391564"/>
            <a:ext cx="10383140" cy="2185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inovacija predstavlja proces spreminjanja zamisli v izdelek, postopek, storitev ali organizacijo oziroma proces preoblikovanja ustvarjalnosti v dobiček ali koristno uporabo;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inovacije zajemajo nove izdelke, postopke in storitve ter bistveno izboljšane izdelke;  postopke in storitve. Inovacija je uvedena, ko se pojavi na trgu (inovacija izdelka, storitve) ali uporabi v okviru postopka (inovacija postopka) ali je koristno uporabljena v družbene namene (družbene in socialne inovacije). Izdelek, storitev ali postopek morajo biti novi ali bistveno izboljšani za podjetje, ni pa nujno, da so novi na trgu; 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inovacije vključujejo vrsto znanstvenih, tehnoloških, organizacijskih, finančnih in gospodarskih aktivnosti;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inovacija temelji na rezultatih novega tehnološkega razvoja, novih kombinacij že obstoječih</a:t>
            </a:r>
            <a:r>
              <a:rPr lang="sl-SI" sz="16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tehnologij ali uporabi drugega znanja, ki ga je pridobilo podjetje.</a:t>
            </a:r>
            <a:endParaRPr lang="sl-SI" sz="16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858F5DC-7AE1-1E53-2A61-6B0E0D6D557B}"/>
              </a:ext>
            </a:extLst>
          </p:cNvPr>
          <p:cNvSpPr txBox="1"/>
          <p:nvPr/>
        </p:nvSpPr>
        <p:spPr>
          <a:xfrm>
            <a:off x="973923" y="478523"/>
            <a:ext cx="396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Kaj je inovacija?</a:t>
            </a:r>
          </a:p>
        </p:txBody>
      </p:sp>
    </p:spTree>
    <p:extLst>
      <p:ext uri="{BB962C8B-B14F-4D97-AF65-F5344CB8AC3E}">
        <p14:creationId xmlns:p14="http://schemas.microsoft.com/office/powerpoint/2010/main" val="21079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372D8CF-836F-C9FA-413A-5B4D6A20DBC0}"/>
              </a:ext>
            </a:extLst>
          </p:cNvPr>
          <p:cNvSpPr txBox="1"/>
          <p:nvPr/>
        </p:nvSpPr>
        <p:spPr>
          <a:xfrm>
            <a:off x="4070445" y="282776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72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značba mesta vsebine 2">
            <a:extLst>
              <a:ext uri="{FF2B5EF4-FFF2-40B4-BE49-F238E27FC236}">
                <a16:creationId xmlns:a16="http://schemas.microsoft.com/office/drawing/2014/main" id="{2DEE1B0D-06E3-EE45-AA1E-9DB9A509CE8D}"/>
              </a:ext>
            </a:extLst>
          </p:cNvPr>
          <p:cNvSpPr txBox="1">
            <a:spLocks/>
          </p:cNvSpPr>
          <p:nvPr/>
        </p:nvSpPr>
        <p:spPr>
          <a:xfrm>
            <a:off x="452673" y="1237803"/>
            <a:ext cx="10782677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sl-SI" sz="20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Proizvod ali storitev, ki je nov ali bistveno izboljšan. Vključuje znatne izboljšave tehničnih specifikacij, sestavnih delov in materialov, programske opreme v izdelku, prijaznost do uporabnika ali druge funkcionalne značilnosti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1379F95A-BC22-15C2-1882-31538C03B955}"/>
              </a:ext>
            </a:extLst>
          </p:cNvPr>
          <p:cNvSpPr/>
          <p:nvPr/>
        </p:nvSpPr>
        <p:spPr>
          <a:xfrm>
            <a:off x="3026457" y="5688990"/>
            <a:ext cx="6271102" cy="83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200" b="1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SMARTI </a:t>
            </a:r>
            <a:r>
              <a:rPr lang="sl-SI" sz="1200" b="1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iCon</a:t>
            </a:r>
            <a:r>
              <a:rPr lang="sl-SI" sz="1200" b="1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1200" b="1" kern="100" dirty="0">
                <a:solidFill>
                  <a:srgbClr val="31313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sl-SI" sz="1200" b="1" kern="100" dirty="0" err="1">
                <a:solidFill>
                  <a:srgbClr val="31313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Tab</a:t>
            </a:r>
            <a:r>
              <a:rPr lang="sl-SI" sz="1200" b="1" kern="100" dirty="0">
                <a:solidFill>
                  <a:srgbClr val="31313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1200" b="1" kern="100" dirty="0" err="1">
                <a:solidFill>
                  <a:srgbClr val="31313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Systems</a:t>
            </a:r>
            <a:r>
              <a:rPr lang="sl-SI" sz="1200" b="1" kern="100" dirty="0">
                <a:solidFill>
                  <a:srgbClr val="31313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1200" b="1" kern="100" dirty="0" err="1">
                <a:solidFill>
                  <a:srgbClr val="31313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d.d</a:t>
            </a:r>
            <a:r>
              <a:rPr lang="sl-SI" sz="1200" b="1" kern="100" dirty="0">
                <a:solidFill>
                  <a:srgbClr val="31313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sl-SI" sz="1200" b="1" kern="100" dirty="0">
                <a:solidFill>
                  <a:srgbClr val="31313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sl-SI" sz="1200" b="1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Zlato nacionalno priznanje 2025</a:t>
            </a:r>
          </a:p>
          <a:p>
            <a:pPr algn="ctr">
              <a:lnSpc>
                <a:spcPct val="150000"/>
              </a:lnSpc>
            </a:pPr>
            <a:endParaRPr lang="sl-SI" sz="7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529CE73-E538-007F-2979-E3CDB15F3879}"/>
              </a:ext>
            </a:extLst>
          </p:cNvPr>
          <p:cNvSpPr txBox="1"/>
          <p:nvPr/>
        </p:nvSpPr>
        <p:spPr>
          <a:xfrm>
            <a:off x="684211" y="407775"/>
            <a:ext cx="468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Produktna inovacija</a:t>
            </a:r>
          </a:p>
        </p:txBody>
      </p:sp>
      <p:pic>
        <p:nvPicPr>
          <p:cNvPr id="9" name="Slika 8" descr="Slika, ki vsebuje besede stroj, inženiring, jeklo, tovarna&#10;&#10;Vsebina, ustvarjena z UI, morda ni pravilna.">
            <a:extLst>
              <a:ext uri="{FF2B5EF4-FFF2-40B4-BE49-F238E27FC236}">
                <a16:creationId xmlns:a16="http://schemas.microsoft.com/office/drawing/2014/main" id="{52C8CA12-FF9D-E9A3-CC0F-4093ECF35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412" y="2669144"/>
            <a:ext cx="5225191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2DF6C554-7393-470D-9D51-CBE52C5FE889}"/>
              </a:ext>
            </a:extLst>
          </p:cNvPr>
          <p:cNvSpPr txBox="1">
            <a:spLocks/>
          </p:cNvSpPr>
          <p:nvPr/>
        </p:nvSpPr>
        <p:spPr>
          <a:xfrm>
            <a:off x="580103" y="1373073"/>
            <a:ext cx="9866222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sl-SI" sz="20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Nov ali bistveno izboljšan proizvodni proces oz. postopek. To vključuje pomembne spremembe v tehniki, opremi in / ali programski opremi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46C93212-AA95-4152-ACBE-982D34CF5F94}"/>
              </a:ext>
            </a:extLst>
          </p:cNvPr>
          <p:cNvSpPr/>
          <p:nvPr/>
        </p:nvSpPr>
        <p:spPr>
          <a:xfrm>
            <a:off x="1607574" y="5484927"/>
            <a:ext cx="8976852" cy="63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400" b="1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Hibridna regenerativna steklarska peč </a:t>
            </a:r>
            <a:r>
              <a:rPr lang="sl-SI" sz="1400" b="1" i="0" u="none" strike="noStrike" baseline="0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sl-SI" sz="1400" b="1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Steklarna Hrastnik d.o.o., Kemijski inštitut) </a:t>
            </a:r>
            <a:endParaRPr lang="sl-SI" sz="1400" b="1" i="0" u="none" strike="noStrike" baseline="0" dirty="0">
              <a:solidFill>
                <a:srgbClr val="32323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l-SI" sz="1100" i="1" dirty="0">
                <a:latin typeface="Verdana" panose="020B0604030504040204" pitchFamily="34" charset="0"/>
                <a:ea typeface="Verdana" panose="020B0604030504040204" pitchFamily="34" charset="0"/>
              </a:rPr>
              <a:t>Zlato nacionalno </a:t>
            </a:r>
            <a:r>
              <a:rPr lang="sl-SI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priznanje 2025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9D6E08A-5B51-6C5D-5C43-35B89CB28583}"/>
              </a:ext>
            </a:extLst>
          </p:cNvPr>
          <p:cNvSpPr txBox="1"/>
          <p:nvPr/>
        </p:nvSpPr>
        <p:spPr>
          <a:xfrm>
            <a:off x="684211" y="407775"/>
            <a:ext cx="468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AE9D39"/>
                </a:solidFill>
                <a:latin typeface="+mj-lt"/>
                <a:ea typeface="+mj-ea"/>
                <a:cs typeface="+mj-cs"/>
              </a:rPr>
              <a:t>Procesna inovacija</a:t>
            </a:r>
          </a:p>
        </p:txBody>
      </p:sp>
      <p:pic>
        <p:nvPicPr>
          <p:cNvPr id="8" name="Slika 7" descr="Slika, ki vsebuje besede besedilo, zemljevid&#10;&#10;Vsebina, ustvarjena z UI, morda ni pravilna.">
            <a:extLst>
              <a:ext uri="{FF2B5EF4-FFF2-40B4-BE49-F238E27FC236}">
                <a16:creationId xmlns:a16="http://schemas.microsoft.com/office/drawing/2014/main" id="{C2B8C3F6-FDF9-EDBF-4EFB-B0659BB2F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615" y="2379893"/>
            <a:ext cx="5548770" cy="310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810E59E02B074595D233014ACC46E9" ma:contentTypeVersion="16" ma:contentTypeDescription="Ustvari nov dokument." ma:contentTypeScope="" ma:versionID="1979020f232c8128c572a97a3601e4ae">
  <xsd:schema xmlns:xsd="http://www.w3.org/2001/XMLSchema" xmlns:xs="http://www.w3.org/2001/XMLSchema" xmlns:p="http://schemas.microsoft.com/office/2006/metadata/properties" xmlns:ns2="229f0979-ca47-4de9-bde6-738f1a71dc3b" xmlns:ns3="703cdf61-9bdb-4ab1-bf99-aabb6c694d24" targetNamespace="http://schemas.microsoft.com/office/2006/metadata/properties" ma:root="true" ma:fieldsID="653a881898386d0e89581a28e4ce8137" ns2:_="" ns3:_="">
    <xsd:import namespace="229f0979-ca47-4de9-bde6-738f1a71dc3b"/>
    <xsd:import namespace="703cdf61-9bdb-4ab1-bf99-aabb6c694d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f0979-ca47-4de9-bde6-738f1a71d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3cdf61-9bdb-4ab1-bf99-aabb6c694d24" xsi:nil="true"/>
    <lcf76f155ced4ddcb4097134ff3c332f xmlns="229f0979-ca47-4de9-bde6-738f1a71dc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5A807D-DFB9-4E64-B5D4-065864277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9f0979-ca47-4de9-bde6-738f1a71dc3b"/>
    <ds:schemaRef ds:uri="703cdf61-9bdb-4ab1-bf99-aabb6c694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27B43-E02B-46F7-83BA-C6AE0A55DE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846D9C-D89A-4423-97FE-FEF1904B5A37}">
  <ds:schemaRefs>
    <ds:schemaRef ds:uri="http://schemas.microsoft.com/office/2006/metadata/properties"/>
    <ds:schemaRef ds:uri="http://schemas.microsoft.com/office/infopath/2007/PartnerControls"/>
    <ds:schemaRef ds:uri="703cdf61-9bdb-4ab1-bf99-aabb6c694d24"/>
    <ds:schemaRef ds:uri="229f0979-ca47-4de9-bde6-738f1a71dc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2362</Words>
  <Application>Microsoft Office PowerPoint</Application>
  <PresentationFormat>Širokozaslonsko</PresentationFormat>
  <Paragraphs>230</Paragraphs>
  <Slides>34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34</vt:i4>
      </vt:variant>
    </vt:vector>
  </HeadingPairs>
  <TitlesOfParts>
    <vt:vector size="42" baseType="lpstr">
      <vt:lpstr>Aptos</vt:lpstr>
      <vt:lpstr>Aptos Display</vt:lpstr>
      <vt:lpstr>Arial</vt:lpstr>
      <vt:lpstr>Cambria</vt:lpstr>
      <vt:lpstr>Courier New</vt:lpstr>
      <vt:lpstr>Söhne</vt:lpstr>
      <vt:lpstr>Verdana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Usmeritev za lažje razumevanje ocene</vt:lpstr>
      <vt:lpstr>PowerPointova predstavitev</vt:lpstr>
      <vt:lpstr>Usmeritev za lažje razumevanje ocene</vt:lpstr>
      <vt:lpstr>PowerPointova predstavitev</vt:lpstr>
      <vt:lpstr>Usmeritev za lažje razumevanje ocene</vt:lpstr>
      <vt:lpstr>PowerPointova predstavitev</vt:lpstr>
      <vt:lpstr>Usmeritev za lažje razumevanje ocene</vt:lpstr>
      <vt:lpstr>PowerPointova predstavitev</vt:lpstr>
      <vt:lpstr>Usmeritev za lažje razumevanje ocene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Miha Goršin</dc:creator>
  <cp:lastModifiedBy>Maja Kričej</cp:lastModifiedBy>
  <cp:revision>3</cp:revision>
  <dcterms:created xsi:type="dcterms:W3CDTF">2026-02-06T07:50:18Z</dcterms:created>
  <dcterms:modified xsi:type="dcterms:W3CDTF">2026-02-10T07:57:20Z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0x01010052810E59E02B074595D233014ACC46E9</vt:lpwstr>
  </property>
  <property fmtid="{D5CDD505-2E9C-101B-9397-08002B2CF9AE}" pid="3" name="MediaServiceImageTags">
    <vt:lpwstr/>
  </property>
</Properties>
</file>